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Inclus'IA est un site sans compte, qui aide les enseignants du premier et du second degré à préparer des supports accessibles à tous les élèves, avec une IA hébergée par le service public. Ce diaporama présente ce que fait le site, comment il fonctionne, et ce à quoi il tient : une IA visible et faillible, et des données protégées. Il correspond à la version 3.0.0 ; il est mis à jour à chaque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Beaucoup d'enseignants voudraient se servir de l'IA pour adapter leurs supports à un élève à besoins particuliers. Trois choses les arrêtent. Écrire une demande efficace est un savoir-faire : il faut un rôle, un contexte, des contraintes, un format. Les informations sur un élève sont sensibles, et n'ont pas leur place dans une IA grand public. Et face au résultat brut, on ne sait pas toujours quoi vérifier. Inclus'IA répond aux trois : un formulaire guidé rédige la demande, une IA hébergée par le service public la traite, et le site annote le résultat.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Vingt-cinq modules, rangés en six groupes selon l'intention pédagogique. Le site ne demande aucun compte : tout se passe dans le navigateur. C'est un logiciel libre, sous licence AGPL, dont le code est ouvert sur la Forge des communs numériques éducatifs. Ce qu'il produit : des documents à modifier en Word ou LibreOffice, un PDF prêt à imprimer, des planches de pictogrammes ARASAAC, et pour le QCM, un fichier XML compatible Moodle, Éléa et outil de vie scolaire, ou une activité H5P par Caramel.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 l'accueil, les modules sont rangés en six groupes, dans l'ordre où l'enseignant se pose les questions. D'abord préparer une séance accessible à toute la classe, selon la Conception universelle de l'apprentissage. Puis adapter un texte ou une activité. Puis évaluer, et transmettre à l'équipe ce qui aide l'élève. Viennent ensuite deux groupes qui partent d'un besoin observé chez un élève : pour apprendre, et pour accéder au cours et participer. Enfin, communiquer autrement, avec des pictogrammes. Un sommaire en tête de l'accueil mène directement à chaque groupe.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Depuis la version 3, les tuiles partent du besoin de l'élève, pas de son trouble. Leurs titres reprennent les mots de la grille « points d'appui et difficultés » du livret de parcours inclusif : Lire et écrire, Attention et mémoire, Voir le support. Le trouble, quand il est connu, n'apparaît qu'en indication, sous le titre. Les formulaires vous font cocher ce que vous observez en classe. C'est utile pour un élève sans diagnostic, et cela évite d'envoyer une information médicale à une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fonctionnement tient en quatre temps, que la frise de chaque module rappelle. On choisit un module selon son besoin. On remplit un formulaire guidé : le bouton « Remplir avec un exemple » montre ce qu'on attend. Le site assemble alors des instructions précises, qu'on peut lire avant de les envoyer. L'IA répond, et le site affiche le résultat, annoté, à relire et à modifier avant de le télécharger.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le formulaire du module « Aménager une évaluation », rempli avec son exemple. En tête, un encadré dit ce que l'IA va faire, et surtout ce qu'elle ne fait pas : ici, elle ne change ni l'objectif ni la difficulté des questions, et ne remplace pas le plan de l'élève. Les documents déposés sont lus dans le navigateur, sans partir sur un serveur ; seule une image est envoyée à l'IA, qui la décrit, et l'interface le dit avant le dépôt. Chaque champ a un micro : la voix est transcrite par un service dédié du ministère, jamais par la reconnaissance vocale du navigateur, qui l'enverrait à une entreprise tierce.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 le formulaire et le résultat, une étape montre les instructions qui partiront vers l'IA. Rien n'est caché : on peut les lire, et les copier vers l'IA de son choix. Toutes les instructions du site sont aussi publiées, en lecture seule, dans la Bibliothèque d'instructions, et en fichiers ouverts pour qui veut les réutiliser. Elles nomment leurs références en clair, par exemple la clé de Fitzgerald ou le FALC d'Inclusion Europe, parce qu'une IA externe n'a accès à rien d'autre que ce qu'on lui donne.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un vrai résultat du module FALC, obtenu sur l'exemple du module. Le site ne se contente pas d'afficher la réponse de l'IA : il rend compte de ce qu'elle a fait, d'après ce qu'il constate dans sa réponse, et signale les points à vérifier en premier. Chaque réponse se termine par trois gestes prioritaires, avec le signe observable qui dira qu'on peut alléger l'aide. Tout reste modifiable. La lecture à voix haute n'emploie que les voix installées sur l'ordinateur : le texte ne part pas chez un tiers.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seul bouton « Télécharger » ouvre une petite fenêtre. On choisit le format : Word ou LibreOffice pour continuer à modifier, PDF pour imprimer tel quel. Et la mise en page : Classique pour un document de travail, Aéré pour un élève qui lit avec peine, avec les espacements recommandés par les règles d'accessibilité du web, ou Gros caractères pour une lecture sur papier agrandi. Le site garde ces choix pour la fois suivante. Le document porte en tête le nom du module et la date, et rappelle à la fin qu'il a été préparé avec une IA et qu'il est à relire : une feuille imprimée circule sans l'écran qui l'accompagnait.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groupe « Communiquer autrement » réunit cinq modules à pictogrammes, pour un élève qui a besoin d'un appui visuel pour comprendre ou pour s'exprimer. Ici, la phrase « Demain nous irons à la piscine », mise en bande par l'IA. L'IA découpe la phrase et choisit les mots à chercher ; les images, elles, viennent de la banque ARASAAC, interrogée mot par mot. Le compte rendu dit ce qui a été écarté, cherché, marqué. Le code couleur de la clé de Fitzgerald est toujours doublé du nom de la famille, écrit en toutes lettres : la couleur ne porte jamais seule l'information. Chaque case se corrige, puis la planche s'exporte en PDF, Word ou LibreOffice.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cas d'usage tiré du site. En 4e, en géographie, un élève a un PAP : temps majoré d'un tiers, documents agrandis. L'évaluation dure 55 minutes et demande de colorier un croquis. La version « allégée » faite à la main supprimait deux exercices, dont celui qui vérifiait justement l'objectif, et affichait « Évaluation adaptée » en titre. Avec le module, on classe d'abord les exigences : décrire le paysage, c'est ce qu'on évalue ; lire les consignes, écrire, colorier, ce sont des exigences périphériques, et ce sont elles seules qu'on aménage, avec les mots de la liste nationale du livret de parcours inclusif. La page « Cas d'usage » propose un exemple de ce type pour chaque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le principe qui guide tout le site. L'IA se trompe parfois, et l'enseignant doit le savoir. Avant l'envoi, le site dit ce que l'IA va faire, et ce qu'elle ne fait pas. Après, il rend compte de ce qu'elle a réellement produit, d'après sa réponse, et signale ce qu'il faut vérifier en premier. Quand un module repère un écart, par exemple une aide retirée alors qu'il s'agissait d'une compensation durable, il le signale. Tout reste modifiable : l'enseignant reste l'auteur de ce qu'il donne à ses élèves.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instructions partent vers une IA du service public : ILaaS, opéré par l'enseignement supérieur et la recherche, avec Albert, l'IA de l'État, en dernier secours. Le résultat n'est pas conservé côté serveur : il y attend que le navigateur vienne le chercher, puis il est effacé. Un garde-fou repère les données sensibles avant l'envoi et vous prévient, sans bloquer. Les documents déposés sont lus dans le navigateur ; seule une image part vers l'IA, et c'est dit avant. La dictée passe par un service de transcription dédié, et la lecture à voix haute par les voix de l'ordinateur. Règle d'or à rappeler en formation : on n'écrit jamais le nom d'un élève.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site qui parle d'inclusion se doit d'être accessible. Selon son auto-évaluation, Inclus'IA est totalement conforme au référentiel général d'amélioration de l'accessibilité, le RGAA 4.1 : 76 critères conformes, aucun non conforme. Il s'utilise au clavier, avec un lecteur d'écran, et en mode Contraste élevé. Les documents produits suivent les mêmes règles : pas d'italique, des titres hiérarchisés, et un gabarit aéré pour les lecteurs fragiles. C'est aussi un logiciel libre : le code et les instructions sont publics, et chacun peut signaler un problème ou proposer une idée sur la Forge.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 réflexes à transmettre en fin de présentation. Relire avant de donner : l'IA peut se tromper, et l'enseignant reste l'auteur du support. Protéger les élèves : ni nom, ni diagnostic ; décrire ce qu'on observe suffit. Commencer la relecture par les points de vigilance. Ajuster le support à l'usage, avec l'élève et l'équipe. Et signaler les problèmes sur la Forge : c'est ainsi que le site progresse.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proposition pour une séance d'établissement de trois quarts d'heure. Cinq minutes de présentation avec ce diaporama. Dix minutes de démonstration en direct, sur une situation apportée par le groupe, jusqu'au document téléchargé. Vingt minutes d'atelier : chacun prépare un support pour un élève qu'il connaît, sans jamais le nommer, et le relit en commençant par les points de vigilance. Dix minutes de retour : ce qui a marché, ce qu'il a fallu corriger. Ce n'est qu'une suggestion : adaptez-la à votre 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conclure : Inclus'IA s'ouvre à l'adresse inclusia.forge.apps.education.fr, sans compte. Le premier QR code ouvre le site sur un téléphone ou une tablette ; le second mène à la page « Découvrez Inclus'IA », où l'on retrouve ce diaporama. Les pages du site prolongent la présentation : la démarche, le guide, un cas d'usage par module, les instructions et leurs références. Invitez chacun à préparer un support pour sa propre classe et à le relire. Ce support correspond à Inclus'IA 3.0.0, dans sa version du 5 novembre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nclusia.forge.apps.education.fr/" TargetMode="External"/><Relationship Id="rId1" Type="http://schemas.openxmlformats.org/officeDocument/2006/relationships/image" Target="../media/image-1-1.png"/><Relationship Id="rId3" Type="http://schemas.openxmlformats.org/officeDocument/2006/relationships/image" Target="../media/image-1-2.jp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1.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1.png"/><Relationship Id="rId3" Type="http://schemas.openxmlformats.org/officeDocument/2006/relationships/image" Target="../media/image-17-1.png"/><Relationship Id="rId4" Type="http://schemas.openxmlformats.org/officeDocument/2006/relationships/image" Target="../media/image-17-1.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inclusia.forge.apps.education.fr/" TargetMode="External"/><Relationship Id="rId2" Type="http://schemas.openxmlformats.org/officeDocument/2006/relationships/hyperlink" Target="https://inclusia.forge.apps.education.fr/demarche/" TargetMode="External"/><Relationship Id="rId3" Type="http://schemas.openxmlformats.org/officeDocument/2006/relationships/hyperlink" Target="https://inclusia.forge.apps.education.fr/guide/" TargetMode="External"/><Relationship Id="rId4" Type="http://schemas.openxmlformats.org/officeDocument/2006/relationships/hyperlink" Target="https://inclusia.forge.apps.education.fr/cas-usage/" TargetMode="External"/><Relationship Id="rId5" Type="http://schemas.openxmlformats.org/officeDocument/2006/relationships/hyperlink" Target="https://inclusia.forge.apps.education.fr/prompts/" TargetMode="External"/><Relationship Id="rId6" Type="http://schemas.openxmlformats.org/officeDocument/2006/relationships/hyperlink" Target="https://inclusia.forge.apps.education.fr/references/" TargetMode="External"/><Relationship Id="rId7" Type="http://schemas.openxmlformats.org/officeDocument/2006/relationships/hyperlink" Target="https://forge.apps.education.fr/inclusia/inclusia/-/issues" TargetMode="External"/><Relationship Id="rId9" Type="http://schemas.openxmlformats.org/officeDocument/2006/relationships/hyperlink" Target="mailto:emmanuel.gaunard@ac-grenoble.fr" TargetMode="External"/><Relationship Id="rId8" Type="http://schemas.openxmlformats.org/officeDocument/2006/relationships/image" Target="../media/image-18-1.png"/><Relationship Id="rId10" Type="http://schemas.openxmlformats.org/officeDocument/2006/relationships/image" Target="../media/image-18-2.png"/><Relationship Id="rId11" Type="http://schemas.openxmlformats.org/officeDocument/2006/relationships/image" Target="../media/image-18-3.png"/><Relationship Id="rId12" Type="http://schemas.openxmlformats.org/officeDocument/2006/relationships/slideLayout" Target="../slideLayouts/slideLayout1.xml"/><Relationship Id="rId1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2041093" cy="82296"/>
          </a:xfrm>
          <a:prstGeom prst="rect">
            <a:avLst/>
          </a:prstGeom>
          <a:solidFill>
            <a:srgbClr val="14B8A6"/>
          </a:solidFill>
          <a:ln/>
        </p:spPr>
      </p:sp>
      <p:sp>
        <p:nvSpPr>
          <p:cNvPr id="3" name="Shape 1"/>
          <p:cNvSpPr/>
          <p:nvPr/>
        </p:nvSpPr>
        <p:spPr>
          <a:xfrm>
            <a:off x="2031949" y="0"/>
            <a:ext cx="2041093" cy="82296"/>
          </a:xfrm>
          <a:prstGeom prst="rect">
            <a:avLst/>
          </a:prstGeom>
          <a:solidFill>
            <a:srgbClr val="0EA5E9"/>
          </a:solidFill>
          <a:ln/>
        </p:spPr>
      </p:sp>
      <p:sp>
        <p:nvSpPr>
          <p:cNvPr id="4" name="Shape 2"/>
          <p:cNvSpPr/>
          <p:nvPr/>
        </p:nvSpPr>
        <p:spPr>
          <a:xfrm>
            <a:off x="4063898" y="0"/>
            <a:ext cx="2041093" cy="82296"/>
          </a:xfrm>
          <a:prstGeom prst="rect">
            <a:avLst/>
          </a:prstGeom>
          <a:solidFill>
            <a:srgbClr val="6366F1"/>
          </a:solidFill>
          <a:ln/>
        </p:spPr>
      </p:sp>
      <p:sp>
        <p:nvSpPr>
          <p:cNvPr id="5" name="Shape 3"/>
          <p:cNvSpPr/>
          <p:nvPr/>
        </p:nvSpPr>
        <p:spPr>
          <a:xfrm>
            <a:off x="6095848" y="0"/>
            <a:ext cx="2041093" cy="82296"/>
          </a:xfrm>
          <a:prstGeom prst="rect">
            <a:avLst/>
          </a:prstGeom>
          <a:solidFill>
            <a:srgbClr val="A855F7"/>
          </a:solidFill>
          <a:ln/>
        </p:spPr>
      </p:sp>
      <p:sp>
        <p:nvSpPr>
          <p:cNvPr id="6" name="Shape 4"/>
          <p:cNvSpPr/>
          <p:nvPr/>
        </p:nvSpPr>
        <p:spPr>
          <a:xfrm>
            <a:off x="8127797" y="0"/>
            <a:ext cx="2041093" cy="82296"/>
          </a:xfrm>
          <a:prstGeom prst="rect">
            <a:avLst/>
          </a:prstGeom>
          <a:solidFill>
            <a:srgbClr val="EC4899"/>
          </a:solidFill>
          <a:ln/>
        </p:spPr>
      </p:sp>
      <p:sp>
        <p:nvSpPr>
          <p:cNvPr id="7" name="Shape 5"/>
          <p:cNvSpPr/>
          <p:nvPr/>
        </p:nvSpPr>
        <p:spPr>
          <a:xfrm>
            <a:off x="10159746" y="0"/>
            <a:ext cx="2041093" cy="82296"/>
          </a:xfrm>
          <a:prstGeom prst="rect">
            <a:avLst/>
          </a:prstGeom>
          <a:solidFill>
            <a:srgbClr val="F59E0B"/>
          </a:solidFill>
          <a:ln/>
        </p:spPr>
      </p:sp>
      <p:pic>
        <p:nvPicPr>
          <p:cNvPr id="8" name="Image 0" descr="/var/folders/b7/tkzbyvzx72qcg9wb0t1jybvm0000gn/T/diaporama-inclusia-g8akKt/logo-1D4ED8.png">    </p:cNvPr>
          <p:cNvPicPr>
            <a:picLocks noChangeAspect="1"/>
          </p:cNvPicPr>
          <p:nvPr/>
        </p:nvPicPr>
        <p:blipFill>
          <a:blip r:embed="rId1"/>
          <a:stretch>
            <a:fillRect/>
          </a:stretch>
        </p:blipFill>
        <p:spPr>
          <a:xfrm>
            <a:off x="777240" y="1097280"/>
            <a:ext cx="914400" cy="914400"/>
          </a:xfrm>
          <a:prstGeom prst="rect">
            <a:avLst/>
          </a:prstGeom>
        </p:spPr>
      </p:pic>
      <p:sp>
        <p:nvSpPr>
          <p:cNvPr id="9" name="Text 6"/>
          <p:cNvSpPr txBox="1"/>
          <p:nvPr/>
        </p:nvSpPr>
        <p:spPr>
          <a:xfrm>
            <a:off x="777240" y="2194560"/>
            <a:ext cx="5303520" cy="868680"/>
          </a:xfrm>
          <a:prstGeom prst="rect">
            <a:avLst/>
          </a:prstGeom>
          <a:noFill/>
          <a:ln/>
        </p:spPr>
        <p:txBody>
          <a:bodyPr wrap="square" lIns="0" tIns="0" rIns="0" bIns="0" rtlCol="0" anchor="t"/>
          <a:lstStyle/>
          <a:p>
            <a:pPr indent="0" marL="0">
              <a:buNone/>
            </a:pPr>
            <a:r>
              <a:rPr lang="en-US" sz="5400" b="1" dirty="0">
                <a:solidFill>
                  <a:srgbClr val="1A1A2E"/>
                </a:solidFill>
                <a:latin typeface="Arial" pitchFamily="34" charset="0"/>
                <a:ea typeface="Arial" pitchFamily="34" charset="-122"/>
                <a:cs typeface="Arial" pitchFamily="34" charset="-120"/>
              </a:rPr>
              <a:t>Inclus'IA</a:t>
            </a:r>
            <a:endParaRPr lang="en-US" sz="5400" dirty="0"/>
          </a:p>
        </p:txBody>
      </p:sp>
      <p:sp>
        <p:nvSpPr>
          <p:cNvPr id="10" name="Text 7"/>
          <p:cNvSpPr txBox="1"/>
          <p:nvPr/>
        </p:nvSpPr>
        <p:spPr>
          <a:xfrm>
            <a:off x="777240" y="3108960"/>
            <a:ext cx="5120640" cy="457200"/>
          </a:xfrm>
          <a:prstGeom prst="rect">
            <a:avLst/>
          </a:prstGeom>
          <a:noFill/>
          <a:ln/>
        </p:spPr>
        <p:txBody>
          <a:bodyPr wrap="square" lIns="0" tIns="0" rIns="0" bIns="0" rtlCol="0" anchor="t"/>
          <a:lstStyle/>
          <a:p>
            <a:pPr indent="0" marL="0">
              <a:buNone/>
            </a:pPr>
            <a:r>
              <a:rPr lang="en-US" sz="2200" b="1" dirty="0">
                <a:solidFill>
                  <a:srgbClr val="1E40AF"/>
                </a:solidFill>
                <a:latin typeface="Arial" pitchFamily="34" charset="0"/>
                <a:ea typeface="Arial" pitchFamily="34" charset="-122"/>
                <a:cs typeface="Arial" pitchFamily="34" charset="-120"/>
              </a:rPr>
              <a:t>L'IA au service de l'inclusion scolaire</a:t>
            </a:r>
            <a:endParaRPr lang="en-US" sz="2200" dirty="0"/>
          </a:p>
        </p:txBody>
      </p:sp>
      <p:sp>
        <p:nvSpPr>
          <p:cNvPr id="11" name="Text 8"/>
          <p:cNvSpPr txBox="1"/>
          <p:nvPr/>
        </p:nvSpPr>
        <p:spPr>
          <a:xfrm>
            <a:off x="777240" y="3639312"/>
            <a:ext cx="4937760" cy="777240"/>
          </a:xfrm>
          <a:prstGeom prst="rect">
            <a:avLst/>
          </a:prstGeom>
          <a:noFill/>
          <a:ln/>
        </p:spPr>
        <p:txBody>
          <a:bodyPr wrap="square" lIns="0" tIns="0" rIns="0" bIns="0" rtlCol="0" anchor="t"/>
          <a:lstStyle/>
          <a:p>
            <a:pPr indent="0" marL="0">
              <a:lnSpc>
                <a:spcPct val="110000"/>
              </a:lnSpc>
              <a:buNone/>
            </a:pPr>
            <a:r>
              <a:rPr lang="en-US" sz="1800" dirty="0">
                <a:solidFill>
                  <a:srgbClr val="4B5563"/>
                </a:solidFill>
                <a:latin typeface="Arial" pitchFamily="34" charset="0"/>
                <a:ea typeface="Arial" pitchFamily="34" charset="-122"/>
                <a:cs typeface="Arial" pitchFamily="34" charset="-120"/>
              </a:rPr>
              <a:t>Préparer des supports accessibles à tous les élèves, avec une IA souveraine.</a:t>
            </a:r>
            <a:endParaRPr lang="en-US" sz="1800" dirty="0"/>
          </a:p>
        </p:txBody>
      </p:sp>
      <p:sp>
        <p:nvSpPr>
          <p:cNvPr id="12" name="Text 9"/>
          <p:cNvSpPr txBox="1"/>
          <p:nvPr/>
        </p:nvSpPr>
        <p:spPr>
          <a:xfrm>
            <a:off x="777240" y="4937760"/>
            <a:ext cx="5120640" cy="320040"/>
          </a:xfrm>
          <a:prstGeom prst="rect">
            <a:avLst/>
          </a:prstGeom>
          <a:noFill/>
          <a:ln/>
        </p:spPr>
        <p:txBody>
          <a:bodyPr wrap="square" lIns="0" tIns="0" rIns="0" bIns="0" rtlCol="0" anchor="t"/>
          <a:lstStyle/>
          <a:p>
            <a:pPr indent="0" marL="0">
              <a:buNone/>
            </a:pPr>
            <a:r>
              <a:rPr lang="en-US" sz="1600" b="1" u="sng" dirty="0">
                <a:solidFill>
                  <a:srgbClr val="1E40AF"/>
                </a:solidFill>
                <a:latin typeface="Arial" pitchFamily="34" charset="0"/>
                <a:ea typeface="Arial" pitchFamily="34" charset="-122"/>
                <a:cs typeface="Arial" pitchFamily="34" charset="-120"/>
                <a:hlinkClick r:id="rId2" invalidUrl="" action="" tgtFrame="" tooltip="https://inclusia.forge.apps.education.fr/" history="1" highlightClick="0" endSnd="0">
                  <a:extLst>
                    <a:ext uri="{A12FA001-AC4F-418D-AE19-62706E023703}">
                      <ahyp:hlinkClr xmlns:ahyp="http://schemas.microsoft.com/office/drawing/2018/hyperlinkcolor" val="tx"/>
                    </a:ext>
                  </a:extLst>
                </a:hlinkClick>
              </a:rPr>
              <a:t>inclusia.forge.apps.education.fr</a:t>
            </a:r>
            <a:endParaRPr lang="en-US" sz="1600" dirty="0"/>
          </a:p>
        </p:txBody>
      </p:sp>
      <p:sp>
        <p:nvSpPr>
          <p:cNvPr id="13" name="Text 10"/>
          <p:cNvSpPr txBox="1"/>
          <p:nvPr/>
        </p:nvSpPr>
        <p:spPr>
          <a:xfrm>
            <a:off x="777240" y="5394960"/>
            <a:ext cx="5303520" cy="274320"/>
          </a:xfrm>
          <a:prstGeom prst="rect">
            <a:avLst/>
          </a:prstGeom>
          <a:noFill/>
          <a:ln/>
        </p:spPr>
        <p:txBody>
          <a:bodyPr wrap="square" lIns="0" tIns="0" rIns="0" bIns="0" rtlCol="0" anchor="t"/>
          <a:lstStyle/>
          <a:p>
            <a:pPr indent="0" marL="0">
              <a:buNone/>
            </a:pPr>
            <a:r>
              <a:rPr lang="en-US" sz="1200" dirty="0">
                <a:solidFill>
                  <a:srgbClr val="6B7280"/>
                </a:solidFill>
                <a:latin typeface="Arial" pitchFamily="34" charset="0"/>
                <a:ea typeface="Arial" pitchFamily="34" charset="-122"/>
                <a:cs typeface="Arial" pitchFamily="34" charset="-120"/>
              </a:rPr>
              <a:t>Support de présentation · Inclus'IA v3.0.0 · 5 novembre 2026</a:t>
            </a:r>
            <a:endParaRPr lang="en-US" sz="1200" dirty="0"/>
          </a:p>
        </p:txBody>
      </p:sp>
      <p:sp>
        <p:nvSpPr>
          <p:cNvPr id="14" name="Shape 11"/>
          <p:cNvSpPr/>
          <p:nvPr/>
        </p:nvSpPr>
        <p:spPr>
          <a:xfrm>
            <a:off x="6199632" y="1353312"/>
            <a:ext cx="5477256" cy="3596107"/>
          </a:xfrm>
          <a:prstGeom prst="roundRect">
            <a:avLst>
              <a:gd name="adj" fmla="val 2543"/>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15" name="Image 1" descr="L'accueil d'Inclus'IA : le titre, le sommaire des six groupes et les premières tuiles">    </p:cNvPr>
          <p:cNvPicPr>
            <a:picLocks noChangeAspect="1"/>
          </p:cNvPicPr>
          <p:nvPr/>
        </p:nvPicPr>
        <p:blipFill>
          <a:blip r:embed="rId3"/>
          <a:stretch>
            <a:fillRect/>
          </a:stretch>
        </p:blipFill>
        <p:spPr>
          <a:xfrm>
            <a:off x="6263640" y="1417320"/>
            <a:ext cx="5349240" cy="34680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Pourquoi Inclus'IA ?</a:t>
            </a:r>
            <a:endParaRPr lang="en-US" sz="3000" dirty="0"/>
          </a:p>
        </p:txBody>
      </p:sp>
      <p:sp>
        <p:nvSpPr>
          <p:cNvPr id="3" name="Text 1"/>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Adapter un support avec l'IA, c'est se heurter à trois difficultés.</a:t>
            </a:r>
            <a:endParaRPr lang="en-US" sz="1700" dirty="0"/>
          </a:p>
        </p:txBody>
      </p:sp>
      <p:sp>
        <p:nvSpPr>
          <p:cNvPr id="4" name="Shape 2"/>
          <p:cNvSpPr/>
          <p:nvPr/>
        </p:nvSpPr>
        <p:spPr>
          <a:xfrm>
            <a:off x="548640" y="2148840"/>
            <a:ext cx="3515258" cy="2743200"/>
          </a:xfrm>
          <a:prstGeom prst="roundRect">
            <a:avLst>
              <a:gd name="adj" fmla="val 4667"/>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5" name="Shape 3"/>
          <p:cNvSpPr/>
          <p:nvPr/>
        </p:nvSpPr>
        <p:spPr>
          <a:xfrm>
            <a:off x="868680" y="2468880"/>
            <a:ext cx="512064" cy="512064"/>
          </a:xfrm>
          <a:prstGeom prst="roundRect">
            <a:avLst>
              <a:gd name="adj" fmla="val 26000"/>
            </a:avLst>
          </a:prstGeom>
          <a:solidFill>
            <a:srgbClr val="EFF6FF"/>
          </a:solidFill>
          <a:ln/>
        </p:spPr>
      </p:sp>
      <p:pic>
        <p:nvPicPr>
          <p:cNvPr id="6" name="Image 0" descr="/var/folders/b7/tkzbyvzx72qcg9wb0t1jybvm0000gn/T/diaporama-inclusia-g8akKt/icone-pencil-1D4ED8.png">    </p:cNvPr>
          <p:cNvPicPr>
            <a:picLocks noChangeAspect="1"/>
          </p:cNvPicPr>
          <p:nvPr/>
        </p:nvPicPr>
        <p:blipFill>
          <a:blip r:embed="rId1"/>
          <a:stretch>
            <a:fillRect/>
          </a:stretch>
        </p:blipFill>
        <p:spPr>
          <a:xfrm>
            <a:off x="981334" y="2581534"/>
            <a:ext cx="286756" cy="286756"/>
          </a:xfrm>
          <a:prstGeom prst="rect">
            <a:avLst/>
          </a:prstGeom>
        </p:spPr>
      </p:pic>
      <p:sp>
        <p:nvSpPr>
          <p:cNvPr id="7" name="Text 4"/>
          <p:cNvSpPr txBox="1"/>
          <p:nvPr/>
        </p:nvSpPr>
        <p:spPr>
          <a:xfrm>
            <a:off x="868680" y="3108960"/>
            <a:ext cx="2875178"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Écrire une bonne demande à une IA</a:t>
            </a:r>
            <a:endParaRPr lang="en-US" sz="1800" dirty="0"/>
          </a:p>
        </p:txBody>
      </p:sp>
      <p:sp>
        <p:nvSpPr>
          <p:cNvPr id="8" name="Text 5"/>
          <p:cNvSpPr txBox="1"/>
          <p:nvPr/>
        </p:nvSpPr>
        <p:spPr>
          <a:xfrm>
            <a:off x="868680" y="3840480"/>
            <a:ext cx="2875178" cy="7772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Rôle, contexte, contraintes, format : sans méthode, on obtient un texte générique, qui ne tient pas compte de l'élève.</a:t>
            </a:r>
            <a:endParaRPr lang="en-US" sz="1400" dirty="0"/>
          </a:p>
        </p:txBody>
      </p:sp>
      <p:sp>
        <p:nvSpPr>
          <p:cNvPr id="9" name="Shape 6"/>
          <p:cNvSpPr/>
          <p:nvPr/>
        </p:nvSpPr>
        <p:spPr>
          <a:xfrm>
            <a:off x="4338218" y="2148840"/>
            <a:ext cx="3515258" cy="2743200"/>
          </a:xfrm>
          <a:prstGeom prst="roundRect">
            <a:avLst>
              <a:gd name="adj" fmla="val 4667"/>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0" name="Shape 7"/>
          <p:cNvSpPr/>
          <p:nvPr/>
        </p:nvSpPr>
        <p:spPr>
          <a:xfrm>
            <a:off x="4658258" y="2468880"/>
            <a:ext cx="512064" cy="512064"/>
          </a:xfrm>
          <a:prstGeom prst="roundRect">
            <a:avLst>
              <a:gd name="adj" fmla="val 26000"/>
            </a:avLst>
          </a:prstGeom>
          <a:solidFill>
            <a:srgbClr val="EFF6FF"/>
          </a:solidFill>
          <a:ln/>
        </p:spPr>
      </p:sp>
      <p:pic>
        <p:nvPicPr>
          <p:cNvPr id="11" name="Image 1" descr="/var/folders/b7/tkzbyvzx72qcg9wb0t1jybvm0000gn/T/diaporama-inclusia-g8akKt/icone-shield-1D4ED8.png">    </p:cNvPr>
          <p:cNvPicPr>
            <a:picLocks noChangeAspect="1"/>
          </p:cNvPicPr>
          <p:nvPr/>
        </p:nvPicPr>
        <p:blipFill>
          <a:blip r:embed="rId2"/>
          <a:stretch>
            <a:fillRect/>
          </a:stretch>
        </p:blipFill>
        <p:spPr>
          <a:xfrm>
            <a:off x="4770912" y="2581534"/>
            <a:ext cx="286756" cy="286756"/>
          </a:xfrm>
          <a:prstGeom prst="rect">
            <a:avLst/>
          </a:prstGeom>
        </p:spPr>
      </p:pic>
      <p:sp>
        <p:nvSpPr>
          <p:cNvPr id="12" name="Text 8"/>
          <p:cNvSpPr txBox="1"/>
          <p:nvPr/>
        </p:nvSpPr>
        <p:spPr>
          <a:xfrm>
            <a:off x="4658258" y="3108960"/>
            <a:ext cx="2875178"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Des données sensibles</a:t>
            </a:r>
            <a:endParaRPr lang="en-US" sz="1800" dirty="0"/>
          </a:p>
        </p:txBody>
      </p:sp>
      <p:sp>
        <p:nvSpPr>
          <p:cNvPr id="13" name="Text 9"/>
          <p:cNvSpPr txBox="1"/>
          <p:nvPr/>
        </p:nvSpPr>
        <p:spPr>
          <a:xfrm>
            <a:off x="4658258" y="3840480"/>
            <a:ext cx="2875178" cy="7772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Le prénom d'un élève, un diagnostic, une situation familiale n'ont rien à faire dans une IA grand public.</a:t>
            </a:r>
            <a:endParaRPr lang="en-US" sz="1400" dirty="0"/>
          </a:p>
        </p:txBody>
      </p:sp>
      <p:sp>
        <p:nvSpPr>
          <p:cNvPr id="14" name="Shape 10"/>
          <p:cNvSpPr/>
          <p:nvPr/>
        </p:nvSpPr>
        <p:spPr>
          <a:xfrm>
            <a:off x="8127797" y="2148840"/>
            <a:ext cx="3515258" cy="2743200"/>
          </a:xfrm>
          <a:prstGeom prst="roundRect">
            <a:avLst>
              <a:gd name="adj" fmla="val 4667"/>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5" name="Shape 11"/>
          <p:cNvSpPr/>
          <p:nvPr/>
        </p:nvSpPr>
        <p:spPr>
          <a:xfrm>
            <a:off x="8447837" y="2468880"/>
            <a:ext cx="512064" cy="512064"/>
          </a:xfrm>
          <a:prstGeom prst="roundRect">
            <a:avLst>
              <a:gd name="adj" fmla="val 26000"/>
            </a:avLst>
          </a:prstGeom>
          <a:solidFill>
            <a:srgbClr val="EFF6FF"/>
          </a:solidFill>
          <a:ln/>
        </p:spPr>
      </p:sp>
      <p:pic>
        <p:nvPicPr>
          <p:cNvPr id="16" name="Image 2" descr="/var/folders/b7/tkzbyvzx72qcg9wb0t1jybvm0000gn/T/diaporama-inclusia-g8akKt/icone-eye-1D4ED8.png">    </p:cNvPr>
          <p:cNvPicPr>
            <a:picLocks noChangeAspect="1"/>
          </p:cNvPicPr>
          <p:nvPr/>
        </p:nvPicPr>
        <p:blipFill>
          <a:blip r:embed="rId3"/>
          <a:stretch>
            <a:fillRect/>
          </a:stretch>
        </p:blipFill>
        <p:spPr>
          <a:xfrm>
            <a:off x="8560491" y="2581534"/>
            <a:ext cx="286756" cy="286756"/>
          </a:xfrm>
          <a:prstGeom prst="rect">
            <a:avLst/>
          </a:prstGeom>
        </p:spPr>
      </p:pic>
      <p:sp>
        <p:nvSpPr>
          <p:cNvPr id="17" name="Text 12"/>
          <p:cNvSpPr txBox="1"/>
          <p:nvPr/>
        </p:nvSpPr>
        <p:spPr>
          <a:xfrm>
            <a:off x="8447837" y="3108960"/>
            <a:ext cx="2875178"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Un résultat brut à juger seul</a:t>
            </a:r>
            <a:endParaRPr lang="en-US" sz="1800" dirty="0"/>
          </a:p>
        </p:txBody>
      </p:sp>
      <p:sp>
        <p:nvSpPr>
          <p:cNvPr id="18" name="Text 13"/>
          <p:cNvSpPr txBox="1"/>
          <p:nvPr/>
        </p:nvSpPr>
        <p:spPr>
          <a:xfrm>
            <a:off x="8447837" y="3840480"/>
            <a:ext cx="2875178" cy="7772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Que vérifier ? Qu'est-ce que l'IA a changé ? Sans repères, on hésite à s'en servir, ou on s'y fie trop.</a:t>
            </a:r>
            <a:endParaRPr lang="en-US" sz="1400" dirty="0"/>
          </a:p>
        </p:txBody>
      </p:sp>
      <p:sp>
        <p:nvSpPr>
          <p:cNvPr id="19" name="Shape 14"/>
          <p:cNvSpPr/>
          <p:nvPr/>
        </p:nvSpPr>
        <p:spPr>
          <a:xfrm>
            <a:off x="548640" y="5138928"/>
            <a:ext cx="11094415" cy="777240"/>
          </a:xfrm>
          <a:prstGeom prst="roundRect">
            <a:avLst>
              <a:gd name="adj" fmla="val 16471"/>
            </a:avLst>
          </a:prstGeom>
          <a:solidFill>
            <a:srgbClr val="EFF6FF"/>
          </a:solidFill>
          <a:ln w="9525">
            <a:solidFill>
              <a:srgbClr val="DBEAFE"/>
            </a:solidFill>
            <a:prstDash val="solid"/>
          </a:ln>
        </p:spPr>
      </p:sp>
      <p:sp>
        <p:nvSpPr>
          <p:cNvPr id="20" name="Text 15"/>
          <p:cNvSpPr txBox="1"/>
          <p:nvPr/>
        </p:nvSpPr>
        <p:spPr>
          <a:xfrm>
            <a:off x="868680" y="5138928"/>
            <a:ext cx="10454335" cy="777240"/>
          </a:xfrm>
          <a:prstGeom prst="rect">
            <a:avLst/>
          </a:prstGeom>
          <a:noFill/>
          <a:ln/>
        </p:spPr>
        <p:txBody>
          <a:bodyPr wrap="square" lIns="0" tIns="0" rIns="0" bIns="0" rtlCol="0" anchor="ctr"/>
          <a:lstStyle/>
          <a:p>
            <a:pPr indent="0" marL="0">
              <a:buNone/>
            </a:pPr>
            <a:r>
              <a:rPr lang="en-US" sz="1700" b="1" dirty="0">
                <a:solidFill>
                  <a:srgbClr val="1A1A2E"/>
                </a:solidFill>
                <a:latin typeface="Arial" pitchFamily="34" charset="0"/>
                <a:ea typeface="Arial" pitchFamily="34" charset="-122"/>
                <a:cs typeface="Arial" pitchFamily="34" charset="-120"/>
              </a:rPr>
              <a:t>Inclus'IA y répond </a:t>
            </a:r>
            <a:pPr indent="0" marL="0">
              <a:buNone/>
            </a:pPr>
            <a:r>
              <a:rPr lang="en-US" sz="1700" dirty="0">
                <a:solidFill>
                  <a:srgbClr val="1E40AF"/>
                </a:solidFill>
                <a:latin typeface="Arial" pitchFamily="34" charset="0"/>
                <a:ea typeface="Arial" pitchFamily="34" charset="-122"/>
                <a:cs typeface="Arial" pitchFamily="34" charset="-120"/>
              </a:rPr>
              <a:t>par un formulaire guidé, une IA souveraine et un résultat annoté.</a:t>
            </a:r>
            <a:endParaRPr lang="en-US" sz="1700" dirty="0"/>
          </a:p>
        </p:txBody>
      </p:sp>
      <p:sp>
        <p:nvSpPr>
          <p:cNvPr id="21" name="Text 16"/>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2" name="Text 17"/>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2 / 18</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1 · Ce que fait Inclus'IA</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Inclus'IA en bref</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Un site qui rédige pour vous des instructions précises, les confie à une IA souveraine, et vous rend un résultat à relire.</a:t>
            </a:r>
            <a:endParaRPr lang="en-US" sz="1700" dirty="0"/>
          </a:p>
        </p:txBody>
      </p:sp>
      <p:sp>
        <p:nvSpPr>
          <p:cNvPr id="5" name="Shape 3"/>
          <p:cNvSpPr/>
          <p:nvPr/>
        </p:nvSpPr>
        <p:spPr>
          <a:xfrm>
            <a:off x="548640" y="2194560"/>
            <a:ext cx="3545738" cy="1783080"/>
          </a:xfrm>
          <a:prstGeom prst="roundRect">
            <a:avLst>
              <a:gd name="adj" fmla="val 7179"/>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Text 4"/>
          <p:cNvSpPr txBox="1"/>
          <p:nvPr/>
        </p:nvSpPr>
        <p:spPr>
          <a:xfrm>
            <a:off x="822960" y="2423160"/>
            <a:ext cx="2997098" cy="731520"/>
          </a:xfrm>
          <a:prstGeom prst="rect">
            <a:avLst/>
          </a:prstGeom>
          <a:noFill/>
          <a:ln/>
        </p:spPr>
        <p:txBody>
          <a:bodyPr wrap="square" lIns="0" tIns="0" rIns="0" bIns="0" rtlCol="0" anchor="t"/>
          <a:lstStyle/>
          <a:p>
            <a:pPr indent="0" marL="0">
              <a:buNone/>
            </a:pPr>
            <a:r>
              <a:rPr lang="en-US" sz="4200" b="1" dirty="0">
                <a:solidFill>
                  <a:srgbClr val="1D4ED8"/>
                </a:solidFill>
                <a:latin typeface="Arial" pitchFamily="34" charset="0"/>
                <a:ea typeface="Arial" pitchFamily="34" charset="-122"/>
                <a:cs typeface="Arial" pitchFamily="34" charset="-120"/>
              </a:rPr>
              <a:t>25</a:t>
            </a:r>
            <a:endParaRPr lang="en-US" sz="4200" dirty="0"/>
          </a:p>
        </p:txBody>
      </p:sp>
      <p:sp>
        <p:nvSpPr>
          <p:cNvPr id="7" name="Text 5"/>
          <p:cNvSpPr txBox="1"/>
          <p:nvPr/>
        </p:nvSpPr>
        <p:spPr>
          <a:xfrm>
            <a:off x="822960" y="3154680"/>
            <a:ext cx="2997098" cy="320040"/>
          </a:xfrm>
          <a:prstGeom prst="rect">
            <a:avLst/>
          </a:prstGeom>
          <a:noFill/>
          <a:ln/>
        </p:spPr>
        <p:txBody>
          <a:bodyPr wrap="square" lIns="0" tIns="0" rIns="0" bIns="0" rtlCol="0" anchor="t"/>
          <a:lstStyle/>
          <a:p>
            <a:pPr indent="0" marL="0">
              <a:buNone/>
            </a:pPr>
            <a:r>
              <a:rPr lang="en-US" sz="1500" b="1" dirty="0">
                <a:solidFill>
                  <a:srgbClr val="1A1A2E"/>
                </a:solidFill>
                <a:latin typeface="Arial" pitchFamily="34" charset="0"/>
                <a:ea typeface="Arial" pitchFamily="34" charset="-122"/>
                <a:cs typeface="Arial" pitchFamily="34" charset="-120"/>
              </a:rPr>
              <a:t>modules</a:t>
            </a:r>
            <a:endParaRPr lang="en-US" sz="1500" dirty="0"/>
          </a:p>
        </p:txBody>
      </p:sp>
      <p:sp>
        <p:nvSpPr>
          <p:cNvPr id="8" name="Text 6"/>
          <p:cNvSpPr txBox="1"/>
          <p:nvPr/>
        </p:nvSpPr>
        <p:spPr>
          <a:xfrm>
            <a:off x="822960" y="3493008"/>
            <a:ext cx="2997098" cy="320040"/>
          </a:xfrm>
          <a:prstGeom prst="rect">
            <a:avLst/>
          </a:prstGeom>
          <a:noFill/>
          <a:ln/>
        </p:spPr>
        <p:txBody>
          <a:bodyPr wrap="square" lIns="0" tIns="0" rIns="0" bIns="0" rtlCol="0" anchor="t"/>
          <a:lstStyle/>
          <a:p>
            <a:pPr indent="0" marL="0">
              <a:buNone/>
            </a:pPr>
            <a:r>
              <a:rPr lang="en-US" sz="1200" dirty="0">
                <a:solidFill>
                  <a:srgbClr val="6B7280"/>
                </a:solidFill>
                <a:latin typeface="Arial" pitchFamily="34" charset="0"/>
                <a:ea typeface="Arial" pitchFamily="34" charset="-122"/>
                <a:cs typeface="Arial" pitchFamily="34" charset="-120"/>
              </a:rPr>
              <a:t>chacun pour une situation de classe</a:t>
            </a:r>
            <a:endParaRPr lang="en-US" sz="1200" dirty="0"/>
          </a:p>
        </p:txBody>
      </p:sp>
      <p:sp>
        <p:nvSpPr>
          <p:cNvPr id="9" name="Shape 7"/>
          <p:cNvSpPr/>
          <p:nvPr/>
        </p:nvSpPr>
        <p:spPr>
          <a:xfrm>
            <a:off x="4322978" y="2194560"/>
            <a:ext cx="3545738" cy="1783080"/>
          </a:xfrm>
          <a:prstGeom prst="roundRect">
            <a:avLst>
              <a:gd name="adj" fmla="val 7179"/>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0" name="Text 8"/>
          <p:cNvSpPr txBox="1"/>
          <p:nvPr/>
        </p:nvSpPr>
        <p:spPr>
          <a:xfrm>
            <a:off x="4597298" y="2423160"/>
            <a:ext cx="2997098" cy="731520"/>
          </a:xfrm>
          <a:prstGeom prst="rect">
            <a:avLst/>
          </a:prstGeom>
          <a:noFill/>
          <a:ln/>
        </p:spPr>
        <p:txBody>
          <a:bodyPr wrap="square" lIns="0" tIns="0" rIns="0" bIns="0" rtlCol="0" anchor="t"/>
          <a:lstStyle/>
          <a:p>
            <a:pPr indent="0" marL="0">
              <a:buNone/>
            </a:pPr>
            <a:r>
              <a:rPr lang="en-US" sz="4200" b="1" dirty="0">
                <a:solidFill>
                  <a:srgbClr val="1D4ED8"/>
                </a:solidFill>
                <a:latin typeface="Arial" pitchFamily="34" charset="0"/>
                <a:ea typeface="Arial" pitchFamily="34" charset="-122"/>
                <a:cs typeface="Arial" pitchFamily="34" charset="-120"/>
              </a:rPr>
              <a:t>6</a:t>
            </a:r>
            <a:endParaRPr lang="en-US" sz="4200" dirty="0"/>
          </a:p>
        </p:txBody>
      </p:sp>
      <p:sp>
        <p:nvSpPr>
          <p:cNvPr id="11" name="Text 9"/>
          <p:cNvSpPr txBox="1"/>
          <p:nvPr/>
        </p:nvSpPr>
        <p:spPr>
          <a:xfrm>
            <a:off x="4597298" y="3154680"/>
            <a:ext cx="2997098" cy="320040"/>
          </a:xfrm>
          <a:prstGeom prst="rect">
            <a:avLst/>
          </a:prstGeom>
          <a:noFill/>
          <a:ln/>
        </p:spPr>
        <p:txBody>
          <a:bodyPr wrap="square" lIns="0" tIns="0" rIns="0" bIns="0" rtlCol="0" anchor="t"/>
          <a:lstStyle/>
          <a:p>
            <a:pPr indent="0" marL="0">
              <a:buNone/>
            </a:pPr>
            <a:r>
              <a:rPr lang="en-US" sz="1500" b="1" dirty="0">
                <a:solidFill>
                  <a:srgbClr val="1A1A2E"/>
                </a:solidFill>
                <a:latin typeface="Arial" pitchFamily="34" charset="0"/>
                <a:ea typeface="Arial" pitchFamily="34" charset="-122"/>
                <a:cs typeface="Arial" pitchFamily="34" charset="-120"/>
              </a:rPr>
              <a:t>groupes</a:t>
            </a:r>
            <a:endParaRPr lang="en-US" sz="1500" dirty="0"/>
          </a:p>
        </p:txBody>
      </p:sp>
      <p:sp>
        <p:nvSpPr>
          <p:cNvPr id="12" name="Text 10"/>
          <p:cNvSpPr txBox="1"/>
          <p:nvPr/>
        </p:nvSpPr>
        <p:spPr>
          <a:xfrm>
            <a:off x="4597298" y="3493008"/>
            <a:ext cx="2997098" cy="320040"/>
          </a:xfrm>
          <a:prstGeom prst="rect">
            <a:avLst/>
          </a:prstGeom>
          <a:noFill/>
          <a:ln/>
        </p:spPr>
        <p:txBody>
          <a:bodyPr wrap="square" lIns="0" tIns="0" rIns="0" bIns="0" rtlCol="0" anchor="t"/>
          <a:lstStyle/>
          <a:p>
            <a:pPr indent="0" marL="0">
              <a:buNone/>
            </a:pPr>
            <a:r>
              <a:rPr lang="en-US" sz="1200" dirty="0">
                <a:solidFill>
                  <a:srgbClr val="6B7280"/>
                </a:solidFill>
                <a:latin typeface="Arial" pitchFamily="34" charset="0"/>
                <a:ea typeface="Arial" pitchFamily="34" charset="-122"/>
                <a:cs typeface="Arial" pitchFamily="34" charset="-120"/>
              </a:rPr>
              <a:t>par intention pédagogique</a:t>
            </a:r>
            <a:endParaRPr lang="en-US" sz="1200" dirty="0"/>
          </a:p>
        </p:txBody>
      </p:sp>
      <p:sp>
        <p:nvSpPr>
          <p:cNvPr id="13" name="Shape 11"/>
          <p:cNvSpPr/>
          <p:nvPr/>
        </p:nvSpPr>
        <p:spPr>
          <a:xfrm>
            <a:off x="8097317" y="2194560"/>
            <a:ext cx="3545738" cy="1783080"/>
          </a:xfrm>
          <a:prstGeom prst="roundRect">
            <a:avLst>
              <a:gd name="adj" fmla="val 7179"/>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4" name="Text 12"/>
          <p:cNvSpPr txBox="1"/>
          <p:nvPr/>
        </p:nvSpPr>
        <p:spPr>
          <a:xfrm>
            <a:off x="8371637" y="2423160"/>
            <a:ext cx="2997098" cy="731520"/>
          </a:xfrm>
          <a:prstGeom prst="rect">
            <a:avLst/>
          </a:prstGeom>
          <a:noFill/>
          <a:ln/>
        </p:spPr>
        <p:txBody>
          <a:bodyPr wrap="square" lIns="0" tIns="0" rIns="0" bIns="0" rtlCol="0" anchor="t"/>
          <a:lstStyle/>
          <a:p>
            <a:pPr indent="0" marL="0">
              <a:buNone/>
            </a:pPr>
            <a:r>
              <a:rPr lang="en-US" sz="4200" b="1" dirty="0">
                <a:solidFill>
                  <a:srgbClr val="1D4ED8"/>
                </a:solidFill>
                <a:latin typeface="Arial" pitchFamily="34" charset="0"/>
                <a:ea typeface="Arial" pitchFamily="34" charset="-122"/>
                <a:cs typeface="Arial" pitchFamily="34" charset="-120"/>
              </a:rPr>
              <a:t>AGPL</a:t>
            </a:r>
            <a:endParaRPr lang="en-US" sz="4200" dirty="0"/>
          </a:p>
        </p:txBody>
      </p:sp>
      <p:sp>
        <p:nvSpPr>
          <p:cNvPr id="15" name="Text 13"/>
          <p:cNvSpPr txBox="1"/>
          <p:nvPr/>
        </p:nvSpPr>
        <p:spPr>
          <a:xfrm>
            <a:off x="8371637" y="3154680"/>
            <a:ext cx="2997098" cy="320040"/>
          </a:xfrm>
          <a:prstGeom prst="rect">
            <a:avLst/>
          </a:prstGeom>
          <a:noFill/>
          <a:ln/>
        </p:spPr>
        <p:txBody>
          <a:bodyPr wrap="square" lIns="0" tIns="0" rIns="0" bIns="0" rtlCol="0" anchor="t"/>
          <a:lstStyle/>
          <a:p>
            <a:pPr indent="0" marL="0">
              <a:buNone/>
            </a:pPr>
            <a:r>
              <a:rPr lang="en-US" sz="1500" b="1" dirty="0">
                <a:solidFill>
                  <a:srgbClr val="1A1A2E"/>
                </a:solidFill>
                <a:latin typeface="Arial" pitchFamily="34" charset="0"/>
                <a:ea typeface="Arial" pitchFamily="34" charset="-122"/>
                <a:cs typeface="Arial" pitchFamily="34" charset="-120"/>
              </a:rPr>
              <a:t>logiciel libre</a:t>
            </a:r>
            <a:endParaRPr lang="en-US" sz="1500" dirty="0"/>
          </a:p>
        </p:txBody>
      </p:sp>
      <p:sp>
        <p:nvSpPr>
          <p:cNvPr id="16" name="Text 14"/>
          <p:cNvSpPr txBox="1"/>
          <p:nvPr/>
        </p:nvSpPr>
        <p:spPr>
          <a:xfrm>
            <a:off x="8371637" y="3493008"/>
            <a:ext cx="2997098" cy="320040"/>
          </a:xfrm>
          <a:prstGeom prst="rect">
            <a:avLst/>
          </a:prstGeom>
          <a:noFill/>
          <a:ln/>
        </p:spPr>
        <p:txBody>
          <a:bodyPr wrap="square" lIns="0" tIns="0" rIns="0" bIns="0" rtlCol="0" anchor="t"/>
          <a:lstStyle/>
          <a:p>
            <a:pPr indent="0" marL="0">
              <a:buNone/>
            </a:pPr>
            <a:r>
              <a:rPr lang="en-US" sz="1200" dirty="0">
                <a:solidFill>
                  <a:srgbClr val="6B7280"/>
                </a:solidFill>
                <a:latin typeface="Arial" pitchFamily="34" charset="0"/>
                <a:ea typeface="Arial" pitchFamily="34" charset="-122"/>
                <a:cs typeface="Arial" pitchFamily="34" charset="-120"/>
              </a:rPr>
              <a:t>code ouvert sur la Forge</a:t>
            </a:r>
            <a:endParaRPr lang="en-US" sz="1200" dirty="0"/>
          </a:p>
        </p:txBody>
      </p:sp>
      <p:sp>
        <p:nvSpPr>
          <p:cNvPr id="17" name="Text 15"/>
          <p:cNvSpPr txBox="1"/>
          <p:nvPr/>
        </p:nvSpPr>
        <p:spPr>
          <a:xfrm>
            <a:off x="548640" y="4343400"/>
            <a:ext cx="4572000" cy="320040"/>
          </a:xfrm>
          <a:prstGeom prst="rect">
            <a:avLst/>
          </a:prstGeom>
          <a:noFill/>
          <a:ln/>
        </p:spPr>
        <p:txBody>
          <a:bodyPr wrap="square" lIns="0" tIns="0" rIns="0" bIns="0" rtlCol="0" anchor="t"/>
          <a:lstStyle/>
          <a:p>
            <a:pPr indent="0" marL="0">
              <a:buNone/>
            </a:pPr>
            <a:r>
              <a:rPr lang="en-US" sz="1500" b="1" dirty="0">
                <a:solidFill>
                  <a:srgbClr val="1A1A2E"/>
                </a:solidFill>
                <a:latin typeface="Arial" pitchFamily="34" charset="0"/>
                <a:ea typeface="Arial" pitchFamily="34" charset="-122"/>
                <a:cs typeface="Arial" pitchFamily="34" charset="-120"/>
              </a:rPr>
              <a:t>Ce que le site produit</a:t>
            </a:r>
            <a:endParaRPr lang="en-US" sz="1500" dirty="0"/>
          </a:p>
        </p:txBody>
      </p:sp>
      <p:sp>
        <p:nvSpPr>
          <p:cNvPr id="18" name="Shape 16"/>
          <p:cNvSpPr/>
          <p:nvPr/>
        </p:nvSpPr>
        <p:spPr>
          <a:xfrm>
            <a:off x="548640" y="4754880"/>
            <a:ext cx="2072579" cy="749808"/>
          </a:xfrm>
          <a:prstGeom prst="roundRect">
            <a:avLst>
              <a:gd name="adj" fmla="val 14634"/>
            </a:avLst>
          </a:prstGeom>
          <a:solidFill>
            <a:srgbClr val="FFFFFF"/>
          </a:solidFill>
          <a:ln w="12700">
            <a:solidFill>
              <a:srgbClr val="1D4ED8"/>
            </a:solidFill>
            <a:prstDash val="solid"/>
          </a:ln>
        </p:spPr>
      </p:sp>
      <p:sp>
        <p:nvSpPr>
          <p:cNvPr id="19" name="Text 17"/>
          <p:cNvSpPr txBox="1"/>
          <p:nvPr/>
        </p:nvSpPr>
        <p:spPr>
          <a:xfrm>
            <a:off x="548640" y="4864608"/>
            <a:ext cx="2072579" cy="292608"/>
          </a:xfrm>
          <a:prstGeom prst="rect">
            <a:avLst/>
          </a:prstGeom>
          <a:noFill/>
          <a:ln/>
        </p:spPr>
        <p:txBody>
          <a:bodyPr wrap="square" lIns="0" tIns="0" rIns="0" bIns="0" rtlCol="0" anchor="t"/>
          <a:lstStyle/>
          <a:p>
            <a:pPr algn="ctr" indent="0" marL="0">
              <a:buNone/>
            </a:pPr>
            <a:r>
              <a:rPr lang="en-US" sz="1500" b="1" dirty="0">
                <a:solidFill>
                  <a:srgbClr val="1E40AF"/>
                </a:solidFill>
                <a:latin typeface="Arial" pitchFamily="34" charset="0"/>
                <a:ea typeface="Arial" pitchFamily="34" charset="-122"/>
                <a:cs typeface="Arial" pitchFamily="34" charset="-120"/>
              </a:rPr>
              <a:t>Word</a:t>
            </a:r>
            <a:endParaRPr lang="en-US" sz="1500" dirty="0"/>
          </a:p>
        </p:txBody>
      </p:sp>
      <p:sp>
        <p:nvSpPr>
          <p:cNvPr id="20" name="Text 18"/>
          <p:cNvSpPr txBox="1"/>
          <p:nvPr/>
        </p:nvSpPr>
        <p:spPr>
          <a:xfrm>
            <a:off x="548640" y="5175504"/>
            <a:ext cx="2072579" cy="237744"/>
          </a:xfrm>
          <a:prstGeom prst="rect">
            <a:avLst/>
          </a:prstGeom>
          <a:noFill/>
          <a:ln/>
        </p:spPr>
        <p:txBody>
          <a:bodyPr wrap="square" lIns="0" tIns="0" rIns="0" bIns="0" rtlCol="0" anchor="t"/>
          <a:lstStyle/>
          <a:p>
            <a:pPr algn="ctr" indent="0" marL="0">
              <a:buNone/>
            </a:pPr>
            <a:r>
              <a:rPr lang="en-US" sz="1150" dirty="0">
                <a:solidFill>
                  <a:srgbClr val="6B7280"/>
                </a:solidFill>
                <a:latin typeface="Arial" pitchFamily="34" charset="0"/>
                <a:ea typeface="Arial" pitchFamily="34" charset="-122"/>
                <a:cs typeface="Arial" pitchFamily="34" charset="-120"/>
              </a:rPr>
              <a:t>.doc à modifier</a:t>
            </a:r>
            <a:endParaRPr lang="en-US" sz="1150" dirty="0"/>
          </a:p>
        </p:txBody>
      </p:sp>
      <p:sp>
        <p:nvSpPr>
          <p:cNvPr id="21" name="Shape 19"/>
          <p:cNvSpPr/>
          <p:nvPr/>
        </p:nvSpPr>
        <p:spPr>
          <a:xfrm>
            <a:off x="2804099" y="4754880"/>
            <a:ext cx="2072579" cy="749808"/>
          </a:xfrm>
          <a:prstGeom prst="roundRect">
            <a:avLst>
              <a:gd name="adj" fmla="val 14634"/>
            </a:avLst>
          </a:prstGeom>
          <a:solidFill>
            <a:srgbClr val="FFFFFF"/>
          </a:solidFill>
          <a:ln w="12700">
            <a:solidFill>
              <a:srgbClr val="1D4ED8"/>
            </a:solidFill>
            <a:prstDash val="solid"/>
          </a:ln>
        </p:spPr>
      </p:sp>
      <p:sp>
        <p:nvSpPr>
          <p:cNvPr id="22" name="Text 20"/>
          <p:cNvSpPr txBox="1"/>
          <p:nvPr/>
        </p:nvSpPr>
        <p:spPr>
          <a:xfrm>
            <a:off x="2804099" y="4864608"/>
            <a:ext cx="2072579" cy="292608"/>
          </a:xfrm>
          <a:prstGeom prst="rect">
            <a:avLst/>
          </a:prstGeom>
          <a:noFill/>
          <a:ln/>
        </p:spPr>
        <p:txBody>
          <a:bodyPr wrap="square" lIns="0" tIns="0" rIns="0" bIns="0" rtlCol="0" anchor="t"/>
          <a:lstStyle/>
          <a:p>
            <a:pPr algn="ctr" indent="0" marL="0">
              <a:buNone/>
            </a:pPr>
            <a:r>
              <a:rPr lang="en-US" sz="1500" b="1" dirty="0">
                <a:solidFill>
                  <a:srgbClr val="1E40AF"/>
                </a:solidFill>
                <a:latin typeface="Arial" pitchFamily="34" charset="0"/>
                <a:ea typeface="Arial" pitchFamily="34" charset="-122"/>
                <a:cs typeface="Arial" pitchFamily="34" charset="-120"/>
              </a:rPr>
              <a:t>LibreOffice</a:t>
            </a:r>
            <a:endParaRPr lang="en-US" sz="1500" dirty="0"/>
          </a:p>
        </p:txBody>
      </p:sp>
      <p:sp>
        <p:nvSpPr>
          <p:cNvPr id="23" name="Text 21"/>
          <p:cNvSpPr txBox="1"/>
          <p:nvPr/>
        </p:nvSpPr>
        <p:spPr>
          <a:xfrm>
            <a:off x="2804099" y="5175504"/>
            <a:ext cx="2072579" cy="237744"/>
          </a:xfrm>
          <a:prstGeom prst="rect">
            <a:avLst/>
          </a:prstGeom>
          <a:noFill/>
          <a:ln/>
        </p:spPr>
        <p:txBody>
          <a:bodyPr wrap="square" lIns="0" tIns="0" rIns="0" bIns="0" rtlCol="0" anchor="t"/>
          <a:lstStyle/>
          <a:p>
            <a:pPr algn="ctr" indent="0" marL="0">
              <a:buNone/>
            </a:pPr>
            <a:r>
              <a:rPr lang="en-US" sz="1150" dirty="0">
                <a:solidFill>
                  <a:srgbClr val="6B7280"/>
                </a:solidFill>
                <a:latin typeface="Arial" pitchFamily="34" charset="0"/>
                <a:ea typeface="Arial" pitchFamily="34" charset="-122"/>
                <a:cs typeface="Arial" pitchFamily="34" charset="-120"/>
              </a:rPr>
              <a:t>.odt à modifier</a:t>
            </a:r>
            <a:endParaRPr lang="en-US" sz="1150" dirty="0"/>
          </a:p>
        </p:txBody>
      </p:sp>
      <p:sp>
        <p:nvSpPr>
          <p:cNvPr id="24" name="Shape 22"/>
          <p:cNvSpPr/>
          <p:nvPr/>
        </p:nvSpPr>
        <p:spPr>
          <a:xfrm>
            <a:off x="5059558" y="4754880"/>
            <a:ext cx="2072579" cy="749808"/>
          </a:xfrm>
          <a:prstGeom prst="roundRect">
            <a:avLst>
              <a:gd name="adj" fmla="val 14634"/>
            </a:avLst>
          </a:prstGeom>
          <a:solidFill>
            <a:srgbClr val="FFFFFF"/>
          </a:solidFill>
          <a:ln w="12700">
            <a:solidFill>
              <a:srgbClr val="1D4ED8"/>
            </a:solidFill>
            <a:prstDash val="solid"/>
          </a:ln>
        </p:spPr>
      </p:sp>
      <p:sp>
        <p:nvSpPr>
          <p:cNvPr id="25" name="Text 23"/>
          <p:cNvSpPr txBox="1"/>
          <p:nvPr/>
        </p:nvSpPr>
        <p:spPr>
          <a:xfrm>
            <a:off x="5059558" y="4864608"/>
            <a:ext cx="2072579" cy="292608"/>
          </a:xfrm>
          <a:prstGeom prst="rect">
            <a:avLst/>
          </a:prstGeom>
          <a:noFill/>
          <a:ln/>
        </p:spPr>
        <p:txBody>
          <a:bodyPr wrap="square" lIns="0" tIns="0" rIns="0" bIns="0" rtlCol="0" anchor="t"/>
          <a:lstStyle/>
          <a:p>
            <a:pPr algn="ctr" indent="0" marL="0">
              <a:buNone/>
            </a:pPr>
            <a:r>
              <a:rPr lang="en-US" sz="1500" b="1" dirty="0">
                <a:solidFill>
                  <a:srgbClr val="1E40AF"/>
                </a:solidFill>
                <a:latin typeface="Arial" pitchFamily="34" charset="0"/>
                <a:ea typeface="Arial" pitchFamily="34" charset="-122"/>
                <a:cs typeface="Arial" pitchFamily="34" charset="-120"/>
              </a:rPr>
              <a:t>PDF</a:t>
            </a:r>
            <a:endParaRPr lang="en-US" sz="1500" dirty="0"/>
          </a:p>
        </p:txBody>
      </p:sp>
      <p:sp>
        <p:nvSpPr>
          <p:cNvPr id="26" name="Text 24"/>
          <p:cNvSpPr txBox="1"/>
          <p:nvPr/>
        </p:nvSpPr>
        <p:spPr>
          <a:xfrm>
            <a:off x="5059558" y="5175504"/>
            <a:ext cx="2072579" cy="237744"/>
          </a:xfrm>
          <a:prstGeom prst="rect">
            <a:avLst/>
          </a:prstGeom>
          <a:noFill/>
          <a:ln/>
        </p:spPr>
        <p:txBody>
          <a:bodyPr wrap="square" lIns="0" tIns="0" rIns="0" bIns="0" rtlCol="0" anchor="t"/>
          <a:lstStyle/>
          <a:p>
            <a:pPr algn="ctr" indent="0" marL="0">
              <a:buNone/>
            </a:pPr>
            <a:r>
              <a:rPr lang="en-US" sz="1150" dirty="0">
                <a:solidFill>
                  <a:srgbClr val="6B7280"/>
                </a:solidFill>
                <a:latin typeface="Arial" pitchFamily="34" charset="0"/>
                <a:ea typeface="Arial" pitchFamily="34" charset="-122"/>
                <a:cs typeface="Arial" pitchFamily="34" charset="-120"/>
              </a:rPr>
              <a:t>prêt à imprimer</a:t>
            </a:r>
            <a:endParaRPr lang="en-US" sz="1150" dirty="0"/>
          </a:p>
        </p:txBody>
      </p:sp>
      <p:sp>
        <p:nvSpPr>
          <p:cNvPr id="27" name="Shape 25"/>
          <p:cNvSpPr/>
          <p:nvPr/>
        </p:nvSpPr>
        <p:spPr>
          <a:xfrm>
            <a:off x="7315017" y="4754880"/>
            <a:ext cx="2072579" cy="749808"/>
          </a:xfrm>
          <a:prstGeom prst="roundRect">
            <a:avLst>
              <a:gd name="adj" fmla="val 14634"/>
            </a:avLst>
          </a:prstGeom>
          <a:solidFill>
            <a:srgbClr val="FFFFFF"/>
          </a:solidFill>
          <a:ln w="12700">
            <a:solidFill>
              <a:srgbClr val="1D4ED8"/>
            </a:solidFill>
            <a:prstDash val="solid"/>
          </a:ln>
        </p:spPr>
      </p:sp>
      <p:sp>
        <p:nvSpPr>
          <p:cNvPr id="28" name="Text 26"/>
          <p:cNvSpPr txBox="1"/>
          <p:nvPr/>
        </p:nvSpPr>
        <p:spPr>
          <a:xfrm>
            <a:off x="7315017" y="4864608"/>
            <a:ext cx="2072579" cy="292608"/>
          </a:xfrm>
          <a:prstGeom prst="rect">
            <a:avLst/>
          </a:prstGeom>
          <a:noFill/>
          <a:ln/>
        </p:spPr>
        <p:txBody>
          <a:bodyPr wrap="square" lIns="0" tIns="0" rIns="0" bIns="0" rtlCol="0" anchor="t"/>
          <a:lstStyle/>
          <a:p>
            <a:pPr algn="ctr" indent="0" marL="0">
              <a:buNone/>
            </a:pPr>
            <a:r>
              <a:rPr lang="en-US" sz="1500" b="1" dirty="0">
                <a:solidFill>
                  <a:srgbClr val="1E40AF"/>
                </a:solidFill>
                <a:latin typeface="Arial" pitchFamily="34" charset="0"/>
                <a:ea typeface="Arial" pitchFamily="34" charset="-122"/>
                <a:cs typeface="Arial" pitchFamily="34" charset="-120"/>
              </a:rPr>
              <a:t>Pictogrammes</a:t>
            </a:r>
            <a:endParaRPr lang="en-US" sz="1500" dirty="0"/>
          </a:p>
        </p:txBody>
      </p:sp>
      <p:sp>
        <p:nvSpPr>
          <p:cNvPr id="29" name="Text 27"/>
          <p:cNvSpPr txBox="1"/>
          <p:nvPr/>
        </p:nvSpPr>
        <p:spPr>
          <a:xfrm>
            <a:off x="7315017" y="5175504"/>
            <a:ext cx="2072579" cy="237744"/>
          </a:xfrm>
          <a:prstGeom prst="rect">
            <a:avLst/>
          </a:prstGeom>
          <a:noFill/>
          <a:ln/>
        </p:spPr>
        <p:txBody>
          <a:bodyPr wrap="square" lIns="0" tIns="0" rIns="0" bIns="0" rtlCol="0" anchor="t"/>
          <a:lstStyle/>
          <a:p>
            <a:pPr algn="ctr" indent="0" marL="0">
              <a:buNone/>
            </a:pPr>
            <a:r>
              <a:rPr lang="en-US" sz="1150" dirty="0">
                <a:solidFill>
                  <a:srgbClr val="6B7280"/>
                </a:solidFill>
                <a:latin typeface="Arial" pitchFamily="34" charset="0"/>
                <a:ea typeface="Arial" pitchFamily="34" charset="-122"/>
                <a:cs typeface="Arial" pitchFamily="34" charset="-120"/>
              </a:rPr>
              <a:t>planches ARASAAC</a:t>
            </a:r>
            <a:endParaRPr lang="en-US" sz="1150" dirty="0"/>
          </a:p>
        </p:txBody>
      </p:sp>
      <p:sp>
        <p:nvSpPr>
          <p:cNvPr id="30" name="Shape 28"/>
          <p:cNvSpPr/>
          <p:nvPr/>
        </p:nvSpPr>
        <p:spPr>
          <a:xfrm>
            <a:off x="9570476" y="4754880"/>
            <a:ext cx="2072579" cy="749808"/>
          </a:xfrm>
          <a:prstGeom prst="roundRect">
            <a:avLst>
              <a:gd name="adj" fmla="val 14634"/>
            </a:avLst>
          </a:prstGeom>
          <a:solidFill>
            <a:srgbClr val="FFFFFF"/>
          </a:solidFill>
          <a:ln w="12700">
            <a:solidFill>
              <a:srgbClr val="1D4ED8"/>
            </a:solidFill>
            <a:prstDash val="solid"/>
          </a:ln>
        </p:spPr>
      </p:sp>
      <p:sp>
        <p:nvSpPr>
          <p:cNvPr id="31" name="Text 29"/>
          <p:cNvSpPr txBox="1"/>
          <p:nvPr/>
        </p:nvSpPr>
        <p:spPr>
          <a:xfrm>
            <a:off x="9570476" y="4864608"/>
            <a:ext cx="2072579" cy="292608"/>
          </a:xfrm>
          <a:prstGeom prst="rect">
            <a:avLst/>
          </a:prstGeom>
          <a:noFill/>
          <a:ln/>
        </p:spPr>
        <p:txBody>
          <a:bodyPr wrap="square" lIns="0" tIns="0" rIns="0" bIns="0" rtlCol="0" anchor="t"/>
          <a:lstStyle/>
          <a:p>
            <a:pPr algn="ctr" indent="0" marL="0">
              <a:buNone/>
            </a:pPr>
            <a:r>
              <a:rPr lang="en-US" sz="1500" b="1" dirty="0">
                <a:solidFill>
                  <a:srgbClr val="1E40AF"/>
                </a:solidFill>
                <a:latin typeface="Arial" pitchFamily="34" charset="0"/>
                <a:ea typeface="Arial" pitchFamily="34" charset="-122"/>
                <a:cs typeface="Arial" pitchFamily="34" charset="-120"/>
              </a:rPr>
              <a:t>QCM en ligne</a:t>
            </a:r>
            <a:endParaRPr lang="en-US" sz="1500" dirty="0"/>
          </a:p>
        </p:txBody>
      </p:sp>
      <p:sp>
        <p:nvSpPr>
          <p:cNvPr id="32" name="Text 30"/>
          <p:cNvSpPr txBox="1"/>
          <p:nvPr/>
        </p:nvSpPr>
        <p:spPr>
          <a:xfrm>
            <a:off x="9570476" y="5175504"/>
            <a:ext cx="2072579" cy="237744"/>
          </a:xfrm>
          <a:prstGeom prst="rect">
            <a:avLst/>
          </a:prstGeom>
          <a:noFill/>
          <a:ln/>
        </p:spPr>
        <p:txBody>
          <a:bodyPr wrap="square" lIns="0" tIns="0" rIns="0" bIns="0" rtlCol="0" anchor="t"/>
          <a:lstStyle/>
          <a:p>
            <a:pPr algn="ctr" indent="0" marL="0">
              <a:buNone/>
            </a:pPr>
            <a:r>
              <a:rPr lang="en-US" sz="1150" dirty="0">
                <a:solidFill>
                  <a:srgbClr val="6B7280"/>
                </a:solidFill>
                <a:latin typeface="Arial" pitchFamily="34" charset="0"/>
                <a:ea typeface="Arial" pitchFamily="34" charset="-122"/>
                <a:cs typeface="Arial" pitchFamily="34" charset="-120"/>
              </a:rPr>
              <a:t>XML Moodle, H5P</a:t>
            </a:r>
            <a:endParaRPr lang="en-US" sz="1150" dirty="0"/>
          </a:p>
        </p:txBody>
      </p:sp>
      <p:sp>
        <p:nvSpPr>
          <p:cNvPr id="33" name="Text 31"/>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34" name="Text 32"/>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3 / 18</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1 · Ce que fait Inclus'IA</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Vingt-cinq modules, en six groupes</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Rangés par intention pédagogique, dans l'ordre où l'enseignant se pose les questions.</a:t>
            </a:r>
            <a:endParaRPr lang="en-US" sz="1700" dirty="0"/>
          </a:p>
        </p:txBody>
      </p:sp>
      <p:sp>
        <p:nvSpPr>
          <p:cNvPr id="5" name="Shape 3"/>
          <p:cNvSpPr/>
          <p:nvPr/>
        </p:nvSpPr>
        <p:spPr>
          <a:xfrm>
            <a:off x="548640" y="2103120"/>
            <a:ext cx="5410048" cy="1143000"/>
          </a:xfrm>
          <a:prstGeom prst="roundRect">
            <a:avLst>
              <a:gd name="adj" fmla="val 11200"/>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Shape 4"/>
          <p:cNvSpPr/>
          <p:nvPr/>
        </p:nvSpPr>
        <p:spPr>
          <a:xfrm>
            <a:off x="804672" y="2377440"/>
            <a:ext cx="566928" cy="566928"/>
          </a:xfrm>
          <a:prstGeom prst="roundRect">
            <a:avLst>
              <a:gd name="adj" fmla="val 26000"/>
            </a:avLst>
          </a:prstGeom>
          <a:solidFill>
            <a:srgbClr val="EFF6FF"/>
          </a:solidFill>
          <a:ln/>
        </p:spPr>
      </p:sp>
      <p:pic>
        <p:nvPicPr>
          <p:cNvPr id="7" name="Image 0" descr="/var/folders/b7/tkzbyvzx72qcg9wb0t1jybvm0000gn/T/diaporama-inclusia-g8akKt/icone-layout-1D4ED8.png">    </p:cNvPr>
          <p:cNvPicPr>
            <a:picLocks noChangeAspect="1"/>
          </p:cNvPicPr>
          <p:nvPr/>
        </p:nvPicPr>
        <p:blipFill>
          <a:blip r:embed="rId1"/>
          <a:stretch>
            <a:fillRect/>
          </a:stretch>
        </p:blipFill>
        <p:spPr>
          <a:xfrm>
            <a:off x="929396" y="2502164"/>
            <a:ext cx="317480" cy="317480"/>
          </a:xfrm>
          <a:prstGeom prst="rect">
            <a:avLst/>
          </a:prstGeom>
        </p:spPr>
      </p:pic>
      <p:sp>
        <p:nvSpPr>
          <p:cNvPr id="8" name="Text 5"/>
          <p:cNvSpPr txBox="1"/>
          <p:nvPr/>
        </p:nvSpPr>
        <p:spPr>
          <a:xfrm>
            <a:off x="1554480" y="2231136"/>
            <a:ext cx="4175608" cy="292608"/>
          </a:xfrm>
          <a:prstGeom prst="rect">
            <a:avLst/>
          </a:prstGeom>
          <a:noFill/>
          <a:ln/>
        </p:spPr>
        <p:txBody>
          <a:bodyPr wrap="square" lIns="0" tIns="0" rIns="0" bIns="0" rtlCol="0" anchor="t"/>
          <a:lstStyle/>
          <a:p>
            <a:pPr indent="0" marL="0">
              <a:lnSpc>
                <a:spcPct val="95000"/>
              </a:lnSpc>
              <a:buNone/>
            </a:pPr>
            <a:r>
              <a:rPr lang="en-US" sz="1500" b="1" dirty="0">
                <a:solidFill>
                  <a:srgbClr val="1A1A2E"/>
                </a:solidFill>
                <a:latin typeface="Arial" pitchFamily="34" charset="0"/>
                <a:ea typeface="Arial" pitchFamily="34" charset="-122"/>
                <a:cs typeface="Arial" pitchFamily="34" charset="-120"/>
              </a:rPr>
              <a:t>Préparer une séance pour toute la classe</a:t>
            </a:r>
            <a:endParaRPr lang="en-US" sz="1500" dirty="0"/>
          </a:p>
        </p:txBody>
      </p:sp>
      <p:sp>
        <p:nvSpPr>
          <p:cNvPr id="9" name="Text 6"/>
          <p:cNvSpPr txBox="1"/>
          <p:nvPr/>
        </p:nvSpPr>
        <p:spPr>
          <a:xfrm>
            <a:off x="1554480" y="2560320"/>
            <a:ext cx="4175608" cy="411480"/>
          </a:xfrm>
          <a:prstGeom prst="rect">
            <a:avLst/>
          </a:prstGeom>
          <a:noFill/>
          <a:ln/>
        </p:spPr>
        <p:txBody>
          <a:bodyPr wrap="square" lIns="0" tIns="0" rIns="0" bIns="0" rtlCol="0" anchor="t"/>
          <a:lstStyle/>
          <a:p>
            <a:pPr indent="0" marL="0">
              <a:buNone/>
            </a:pPr>
            <a:r>
              <a:rPr lang="en-US" sz="1150" dirty="0">
                <a:solidFill>
                  <a:srgbClr val="4B5563"/>
                </a:solidFill>
                <a:latin typeface="Arial" pitchFamily="34" charset="0"/>
                <a:ea typeface="Arial" pitchFamily="34" charset="-122"/>
                <a:cs typeface="Arial" pitchFamily="34" charset="-120"/>
              </a:rPr>
              <a:t>Conception CUA, Analyse CUA, Différenciation, Expliciter une tâche</a:t>
            </a:r>
            <a:endParaRPr lang="en-US" sz="1150" dirty="0"/>
          </a:p>
        </p:txBody>
      </p:sp>
      <p:sp>
        <p:nvSpPr>
          <p:cNvPr id="10" name="Shape 7"/>
          <p:cNvSpPr/>
          <p:nvPr/>
        </p:nvSpPr>
        <p:spPr>
          <a:xfrm>
            <a:off x="6233008" y="2103120"/>
            <a:ext cx="5410048" cy="1143000"/>
          </a:xfrm>
          <a:prstGeom prst="roundRect">
            <a:avLst>
              <a:gd name="adj" fmla="val 11200"/>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1" name="Shape 8"/>
          <p:cNvSpPr/>
          <p:nvPr/>
        </p:nvSpPr>
        <p:spPr>
          <a:xfrm>
            <a:off x="6489040" y="2377440"/>
            <a:ext cx="566928" cy="566928"/>
          </a:xfrm>
          <a:prstGeom prst="roundRect">
            <a:avLst>
              <a:gd name="adj" fmla="val 26000"/>
            </a:avLst>
          </a:prstGeom>
          <a:solidFill>
            <a:srgbClr val="EFF6FF"/>
          </a:solidFill>
          <a:ln/>
        </p:spPr>
      </p:sp>
      <p:pic>
        <p:nvPicPr>
          <p:cNvPr id="12" name="Image 1" descr="/var/folders/b7/tkzbyvzx72qcg9wb0t1jybvm0000gn/T/diaporama-inclusia-g8akKt/icone-book-open-1D4ED8.png">    </p:cNvPr>
          <p:cNvPicPr>
            <a:picLocks noChangeAspect="1"/>
          </p:cNvPicPr>
          <p:nvPr/>
        </p:nvPicPr>
        <p:blipFill>
          <a:blip r:embed="rId2"/>
          <a:stretch>
            <a:fillRect/>
          </a:stretch>
        </p:blipFill>
        <p:spPr>
          <a:xfrm>
            <a:off x="6613764" y="2502164"/>
            <a:ext cx="317480" cy="317480"/>
          </a:xfrm>
          <a:prstGeom prst="rect">
            <a:avLst/>
          </a:prstGeom>
        </p:spPr>
      </p:pic>
      <p:sp>
        <p:nvSpPr>
          <p:cNvPr id="13" name="Text 9"/>
          <p:cNvSpPr txBox="1"/>
          <p:nvPr/>
        </p:nvSpPr>
        <p:spPr>
          <a:xfrm>
            <a:off x="7238848" y="2231136"/>
            <a:ext cx="4175608" cy="292608"/>
          </a:xfrm>
          <a:prstGeom prst="rect">
            <a:avLst/>
          </a:prstGeom>
          <a:noFill/>
          <a:ln/>
        </p:spPr>
        <p:txBody>
          <a:bodyPr wrap="square" lIns="0" tIns="0" rIns="0" bIns="0" rtlCol="0" anchor="t"/>
          <a:lstStyle/>
          <a:p>
            <a:pPr indent="0" marL="0">
              <a:lnSpc>
                <a:spcPct val="95000"/>
              </a:lnSpc>
              <a:buNone/>
            </a:pPr>
            <a:r>
              <a:rPr lang="en-US" sz="1500" b="1" dirty="0">
                <a:solidFill>
                  <a:srgbClr val="1A1A2E"/>
                </a:solidFill>
                <a:latin typeface="Arial" pitchFamily="34" charset="0"/>
                <a:ea typeface="Arial" pitchFamily="34" charset="-122"/>
                <a:cs typeface="Arial" pitchFamily="34" charset="-120"/>
              </a:rPr>
              <a:t>Adapter un texte ou une activité</a:t>
            </a:r>
            <a:endParaRPr lang="en-US" sz="1500" dirty="0"/>
          </a:p>
        </p:txBody>
      </p:sp>
      <p:sp>
        <p:nvSpPr>
          <p:cNvPr id="14" name="Text 10"/>
          <p:cNvSpPr txBox="1"/>
          <p:nvPr/>
        </p:nvSpPr>
        <p:spPr>
          <a:xfrm>
            <a:off x="7238848" y="2560320"/>
            <a:ext cx="4175608" cy="411480"/>
          </a:xfrm>
          <a:prstGeom prst="rect">
            <a:avLst/>
          </a:prstGeom>
          <a:noFill/>
          <a:ln/>
        </p:spPr>
        <p:txBody>
          <a:bodyPr wrap="square" lIns="0" tIns="0" rIns="0" bIns="0" rtlCol="0" anchor="t"/>
          <a:lstStyle/>
          <a:p>
            <a:pPr indent="0" marL="0">
              <a:buNone/>
            </a:pPr>
            <a:r>
              <a:rPr lang="en-US" sz="1150" dirty="0">
                <a:solidFill>
                  <a:srgbClr val="4B5563"/>
                </a:solidFill>
                <a:latin typeface="Arial" pitchFamily="34" charset="0"/>
                <a:ea typeface="Arial" pitchFamily="34" charset="-122"/>
                <a:cs typeface="Arial" pitchFamily="34" charset="-120"/>
              </a:rPr>
              <a:t>FALC, Aide à la lecture, Allophone</a:t>
            </a:r>
            <a:endParaRPr lang="en-US" sz="1150" dirty="0"/>
          </a:p>
        </p:txBody>
      </p:sp>
      <p:sp>
        <p:nvSpPr>
          <p:cNvPr id="15" name="Shape 11"/>
          <p:cNvSpPr/>
          <p:nvPr/>
        </p:nvSpPr>
        <p:spPr>
          <a:xfrm>
            <a:off x="548640" y="3429000"/>
            <a:ext cx="5410048" cy="1143000"/>
          </a:xfrm>
          <a:prstGeom prst="roundRect">
            <a:avLst>
              <a:gd name="adj" fmla="val 11200"/>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6" name="Shape 12"/>
          <p:cNvSpPr/>
          <p:nvPr/>
        </p:nvSpPr>
        <p:spPr>
          <a:xfrm>
            <a:off x="804672" y="3703320"/>
            <a:ext cx="566928" cy="566928"/>
          </a:xfrm>
          <a:prstGeom prst="roundRect">
            <a:avLst>
              <a:gd name="adj" fmla="val 26000"/>
            </a:avLst>
          </a:prstGeom>
          <a:solidFill>
            <a:srgbClr val="EFF6FF"/>
          </a:solidFill>
          <a:ln/>
        </p:spPr>
      </p:sp>
      <p:pic>
        <p:nvPicPr>
          <p:cNvPr id="17" name="Image 2" descr="/var/folders/b7/tkzbyvzx72qcg9wb0t1jybvm0000gn/T/diaporama-inclusia-g8akKt/icone-clipboard-check-1D4ED8.png">    </p:cNvPr>
          <p:cNvPicPr>
            <a:picLocks noChangeAspect="1"/>
          </p:cNvPicPr>
          <p:nvPr/>
        </p:nvPicPr>
        <p:blipFill>
          <a:blip r:embed="rId3"/>
          <a:stretch>
            <a:fillRect/>
          </a:stretch>
        </p:blipFill>
        <p:spPr>
          <a:xfrm>
            <a:off x="929396" y="3828044"/>
            <a:ext cx="317480" cy="317480"/>
          </a:xfrm>
          <a:prstGeom prst="rect">
            <a:avLst/>
          </a:prstGeom>
        </p:spPr>
      </p:pic>
      <p:sp>
        <p:nvSpPr>
          <p:cNvPr id="18" name="Text 13"/>
          <p:cNvSpPr txBox="1"/>
          <p:nvPr/>
        </p:nvSpPr>
        <p:spPr>
          <a:xfrm>
            <a:off x="1554480" y="3557016"/>
            <a:ext cx="4175608" cy="292608"/>
          </a:xfrm>
          <a:prstGeom prst="rect">
            <a:avLst/>
          </a:prstGeom>
          <a:noFill/>
          <a:ln/>
        </p:spPr>
        <p:txBody>
          <a:bodyPr wrap="square" lIns="0" tIns="0" rIns="0" bIns="0" rtlCol="0" anchor="t"/>
          <a:lstStyle/>
          <a:p>
            <a:pPr indent="0" marL="0">
              <a:lnSpc>
                <a:spcPct val="95000"/>
              </a:lnSpc>
              <a:buNone/>
            </a:pPr>
            <a:r>
              <a:rPr lang="en-US" sz="1500" b="1" dirty="0">
                <a:solidFill>
                  <a:srgbClr val="1A1A2E"/>
                </a:solidFill>
                <a:latin typeface="Arial" pitchFamily="34" charset="0"/>
                <a:ea typeface="Arial" pitchFamily="34" charset="-122"/>
                <a:cs typeface="Arial" pitchFamily="34" charset="-120"/>
              </a:rPr>
              <a:t>Évaluer et passer le relais</a:t>
            </a:r>
            <a:endParaRPr lang="en-US" sz="1500" dirty="0"/>
          </a:p>
        </p:txBody>
      </p:sp>
      <p:sp>
        <p:nvSpPr>
          <p:cNvPr id="19" name="Text 14"/>
          <p:cNvSpPr txBox="1"/>
          <p:nvPr/>
        </p:nvSpPr>
        <p:spPr>
          <a:xfrm>
            <a:off x="1554480" y="3886200"/>
            <a:ext cx="4175608" cy="411480"/>
          </a:xfrm>
          <a:prstGeom prst="rect">
            <a:avLst/>
          </a:prstGeom>
          <a:noFill/>
          <a:ln/>
        </p:spPr>
        <p:txBody>
          <a:bodyPr wrap="square" lIns="0" tIns="0" rIns="0" bIns="0" rtlCol="0" anchor="t"/>
          <a:lstStyle/>
          <a:p>
            <a:pPr indent="0" marL="0">
              <a:buNone/>
            </a:pPr>
            <a:r>
              <a:rPr lang="en-US" sz="1150" dirty="0">
                <a:solidFill>
                  <a:srgbClr val="4B5563"/>
                </a:solidFill>
                <a:latin typeface="Arial" pitchFamily="34" charset="0"/>
                <a:ea typeface="Arial" pitchFamily="34" charset="-122"/>
                <a:cs typeface="Arial" pitchFamily="34" charset="-120"/>
              </a:rPr>
              <a:t>Concevoir un QCM, Aménager une évaluation, Partager en équipe</a:t>
            </a:r>
            <a:endParaRPr lang="en-US" sz="1150" dirty="0"/>
          </a:p>
        </p:txBody>
      </p:sp>
      <p:sp>
        <p:nvSpPr>
          <p:cNvPr id="20" name="Shape 15"/>
          <p:cNvSpPr/>
          <p:nvPr/>
        </p:nvSpPr>
        <p:spPr>
          <a:xfrm>
            <a:off x="6233008" y="3429000"/>
            <a:ext cx="5410048" cy="1143000"/>
          </a:xfrm>
          <a:prstGeom prst="roundRect">
            <a:avLst>
              <a:gd name="adj" fmla="val 11200"/>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21" name="Shape 16"/>
          <p:cNvSpPr/>
          <p:nvPr/>
        </p:nvSpPr>
        <p:spPr>
          <a:xfrm>
            <a:off x="6489040" y="3703320"/>
            <a:ext cx="566928" cy="566928"/>
          </a:xfrm>
          <a:prstGeom prst="roundRect">
            <a:avLst>
              <a:gd name="adj" fmla="val 26000"/>
            </a:avLst>
          </a:prstGeom>
          <a:solidFill>
            <a:srgbClr val="EFF6FF"/>
          </a:solidFill>
          <a:ln/>
        </p:spPr>
      </p:sp>
      <p:pic>
        <p:nvPicPr>
          <p:cNvPr id="22" name="Image 3" descr="/var/folders/b7/tkzbyvzx72qcg9wb0t1jybvm0000gn/T/diaporama-inclusia-g8akKt/icone-puzzle-1D4ED8.png">    </p:cNvPr>
          <p:cNvPicPr>
            <a:picLocks noChangeAspect="1"/>
          </p:cNvPicPr>
          <p:nvPr/>
        </p:nvPicPr>
        <p:blipFill>
          <a:blip r:embed="rId4"/>
          <a:stretch>
            <a:fillRect/>
          </a:stretch>
        </p:blipFill>
        <p:spPr>
          <a:xfrm>
            <a:off x="6613764" y="3828044"/>
            <a:ext cx="317480" cy="317480"/>
          </a:xfrm>
          <a:prstGeom prst="rect">
            <a:avLst/>
          </a:prstGeom>
        </p:spPr>
      </p:pic>
      <p:sp>
        <p:nvSpPr>
          <p:cNvPr id="23" name="Text 17"/>
          <p:cNvSpPr txBox="1"/>
          <p:nvPr/>
        </p:nvSpPr>
        <p:spPr>
          <a:xfrm>
            <a:off x="7238848" y="3557016"/>
            <a:ext cx="4175608" cy="292608"/>
          </a:xfrm>
          <a:prstGeom prst="rect">
            <a:avLst/>
          </a:prstGeom>
          <a:noFill/>
          <a:ln/>
        </p:spPr>
        <p:txBody>
          <a:bodyPr wrap="square" lIns="0" tIns="0" rIns="0" bIns="0" rtlCol="0" anchor="t"/>
          <a:lstStyle/>
          <a:p>
            <a:pPr indent="0" marL="0">
              <a:lnSpc>
                <a:spcPct val="95000"/>
              </a:lnSpc>
              <a:buNone/>
            </a:pPr>
            <a:r>
              <a:rPr lang="en-US" sz="1500" b="1" dirty="0">
                <a:solidFill>
                  <a:srgbClr val="1A1A2E"/>
                </a:solidFill>
                <a:latin typeface="Arial" pitchFamily="34" charset="0"/>
                <a:ea typeface="Arial" pitchFamily="34" charset="-122"/>
                <a:cs typeface="Arial" pitchFamily="34" charset="-120"/>
              </a:rPr>
              <a:t>Répondre à un besoin pour apprendre</a:t>
            </a:r>
            <a:endParaRPr lang="en-US" sz="1500" dirty="0"/>
          </a:p>
        </p:txBody>
      </p:sp>
      <p:sp>
        <p:nvSpPr>
          <p:cNvPr id="24" name="Text 18"/>
          <p:cNvSpPr txBox="1"/>
          <p:nvPr/>
        </p:nvSpPr>
        <p:spPr>
          <a:xfrm>
            <a:off x="7238848" y="3886200"/>
            <a:ext cx="4175608" cy="411480"/>
          </a:xfrm>
          <a:prstGeom prst="rect">
            <a:avLst/>
          </a:prstGeom>
          <a:noFill/>
          <a:ln/>
        </p:spPr>
        <p:txBody>
          <a:bodyPr wrap="square" lIns="0" tIns="0" rIns="0" bIns="0" rtlCol="0" anchor="t"/>
          <a:lstStyle/>
          <a:p>
            <a:pPr indent="0" marL="0">
              <a:buNone/>
            </a:pPr>
            <a:r>
              <a:rPr lang="en-US" sz="1150" dirty="0">
                <a:solidFill>
                  <a:srgbClr val="4B5563"/>
                </a:solidFill>
                <a:latin typeface="Arial" pitchFamily="34" charset="0"/>
                <a:ea typeface="Arial" pitchFamily="34" charset="-122"/>
                <a:cs typeface="Arial" pitchFamily="34" charset="-120"/>
              </a:rPr>
              <a:t>Lire et écrire, Nombres calcul et problèmes, Attention et mémoire, Se repérer et s’organiser, Aller plus loin</a:t>
            </a:r>
            <a:endParaRPr lang="en-US" sz="1150" dirty="0"/>
          </a:p>
        </p:txBody>
      </p:sp>
      <p:sp>
        <p:nvSpPr>
          <p:cNvPr id="25" name="Shape 19"/>
          <p:cNvSpPr/>
          <p:nvPr/>
        </p:nvSpPr>
        <p:spPr>
          <a:xfrm>
            <a:off x="548640" y="4754880"/>
            <a:ext cx="5410048" cy="1143000"/>
          </a:xfrm>
          <a:prstGeom prst="roundRect">
            <a:avLst>
              <a:gd name="adj" fmla="val 11200"/>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26" name="Shape 20"/>
          <p:cNvSpPr/>
          <p:nvPr/>
        </p:nvSpPr>
        <p:spPr>
          <a:xfrm>
            <a:off x="804672" y="5029200"/>
            <a:ext cx="566928" cy="566928"/>
          </a:xfrm>
          <a:prstGeom prst="roundRect">
            <a:avLst>
              <a:gd name="adj" fmla="val 26000"/>
            </a:avLst>
          </a:prstGeom>
          <a:solidFill>
            <a:srgbClr val="EFF6FF"/>
          </a:solidFill>
          <a:ln/>
        </p:spPr>
      </p:sp>
      <p:pic>
        <p:nvPicPr>
          <p:cNvPr id="27" name="Image 4" descr="/var/folders/b7/tkzbyvzx72qcg9wb0t1jybvm0000gn/T/diaporama-inclusia-g8akKt/icone-accessibility-1D4ED8.png">    </p:cNvPr>
          <p:cNvPicPr>
            <a:picLocks noChangeAspect="1"/>
          </p:cNvPicPr>
          <p:nvPr/>
        </p:nvPicPr>
        <p:blipFill>
          <a:blip r:embed="rId5"/>
          <a:stretch>
            <a:fillRect/>
          </a:stretch>
        </p:blipFill>
        <p:spPr>
          <a:xfrm>
            <a:off x="929396" y="5153924"/>
            <a:ext cx="317480" cy="317480"/>
          </a:xfrm>
          <a:prstGeom prst="rect">
            <a:avLst/>
          </a:prstGeom>
        </p:spPr>
      </p:pic>
      <p:sp>
        <p:nvSpPr>
          <p:cNvPr id="28" name="Text 21"/>
          <p:cNvSpPr txBox="1"/>
          <p:nvPr/>
        </p:nvSpPr>
        <p:spPr>
          <a:xfrm>
            <a:off x="1554480" y="4882896"/>
            <a:ext cx="4175608" cy="548640"/>
          </a:xfrm>
          <a:prstGeom prst="rect">
            <a:avLst/>
          </a:prstGeom>
          <a:noFill/>
          <a:ln/>
        </p:spPr>
        <p:txBody>
          <a:bodyPr wrap="square" lIns="0" tIns="0" rIns="0" bIns="0" rtlCol="0" anchor="t"/>
          <a:lstStyle/>
          <a:p>
            <a:pPr indent="0" marL="0">
              <a:lnSpc>
                <a:spcPct val="95000"/>
              </a:lnSpc>
              <a:buNone/>
            </a:pPr>
            <a:r>
              <a:rPr lang="en-US" sz="1500" b="1" dirty="0">
                <a:solidFill>
                  <a:srgbClr val="1A1A2E"/>
                </a:solidFill>
                <a:latin typeface="Arial" pitchFamily="34" charset="0"/>
                <a:ea typeface="Arial" pitchFamily="34" charset="-122"/>
                <a:cs typeface="Arial" pitchFamily="34" charset="-120"/>
              </a:rPr>
              <a:t>Répondre à un besoin pour accéder au cours et participer</a:t>
            </a:r>
            <a:endParaRPr lang="en-US" sz="1500" dirty="0"/>
          </a:p>
        </p:txBody>
      </p:sp>
      <p:sp>
        <p:nvSpPr>
          <p:cNvPr id="29" name="Text 22"/>
          <p:cNvSpPr txBox="1"/>
          <p:nvPr/>
        </p:nvSpPr>
        <p:spPr>
          <a:xfrm>
            <a:off x="1554480" y="5468112"/>
            <a:ext cx="4175608" cy="411480"/>
          </a:xfrm>
          <a:prstGeom prst="rect">
            <a:avLst/>
          </a:prstGeom>
          <a:noFill/>
          <a:ln/>
        </p:spPr>
        <p:txBody>
          <a:bodyPr wrap="square" lIns="0" tIns="0" rIns="0" bIns="0" rtlCol="0" anchor="t"/>
          <a:lstStyle/>
          <a:p>
            <a:pPr indent="0" marL="0">
              <a:buNone/>
            </a:pPr>
            <a:r>
              <a:rPr lang="en-US" sz="1150" dirty="0">
                <a:solidFill>
                  <a:srgbClr val="4B5563"/>
                </a:solidFill>
                <a:latin typeface="Arial" pitchFamily="34" charset="0"/>
                <a:ea typeface="Arial" pitchFamily="34" charset="-122"/>
                <a:cs typeface="Arial" pitchFamily="34" charset="-120"/>
              </a:rPr>
              <a:t>Voir le support, Comprendre et s’exprimer, Gestes et motricité, Prendre la parole, Émotions et relations</a:t>
            </a:r>
            <a:endParaRPr lang="en-US" sz="1150" dirty="0"/>
          </a:p>
        </p:txBody>
      </p:sp>
      <p:sp>
        <p:nvSpPr>
          <p:cNvPr id="30" name="Shape 23"/>
          <p:cNvSpPr/>
          <p:nvPr/>
        </p:nvSpPr>
        <p:spPr>
          <a:xfrm>
            <a:off x="6233008" y="4754880"/>
            <a:ext cx="5410048" cy="1143000"/>
          </a:xfrm>
          <a:prstGeom prst="roundRect">
            <a:avLst>
              <a:gd name="adj" fmla="val 11200"/>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31" name="Shape 24"/>
          <p:cNvSpPr/>
          <p:nvPr/>
        </p:nvSpPr>
        <p:spPr>
          <a:xfrm>
            <a:off x="6489040" y="5029200"/>
            <a:ext cx="566928" cy="566928"/>
          </a:xfrm>
          <a:prstGeom prst="roundRect">
            <a:avLst>
              <a:gd name="adj" fmla="val 26000"/>
            </a:avLst>
          </a:prstGeom>
          <a:solidFill>
            <a:srgbClr val="EFF6FF"/>
          </a:solidFill>
          <a:ln/>
        </p:spPr>
      </p:sp>
      <p:pic>
        <p:nvPicPr>
          <p:cNvPr id="32" name="Image 5" descr="/var/folders/b7/tkzbyvzx72qcg9wb0t1jybvm0000gn/T/diaporama-inclusia-g8akKt/icone-message-square-1D4ED8.png">    </p:cNvPr>
          <p:cNvPicPr>
            <a:picLocks noChangeAspect="1"/>
          </p:cNvPicPr>
          <p:nvPr/>
        </p:nvPicPr>
        <p:blipFill>
          <a:blip r:embed="rId6"/>
          <a:stretch>
            <a:fillRect/>
          </a:stretch>
        </p:blipFill>
        <p:spPr>
          <a:xfrm>
            <a:off x="6613764" y="5153924"/>
            <a:ext cx="317480" cy="317480"/>
          </a:xfrm>
          <a:prstGeom prst="rect">
            <a:avLst/>
          </a:prstGeom>
        </p:spPr>
      </p:pic>
      <p:sp>
        <p:nvSpPr>
          <p:cNvPr id="33" name="Text 25"/>
          <p:cNvSpPr txBox="1"/>
          <p:nvPr/>
        </p:nvSpPr>
        <p:spPr>
          <a:xfrm>
            <a:off x="7238848" y="4882896"/>
            <a:ext cx="4175608" cy="292608"/>
          </a:xfrm>
          <a:prstGeom prst="rect">
            <a:avLst/>
          </a:prstGeom>
          <a:noFill/>
          <a:ln/>
        </p:spPr>
        <p:txBody>
          <a:bodyPr wrap="square" lIns="0" tIns="0" rIns="0" bIns="0" rtlCol="0" anchor="t"/>
          <a:lstStyle/>
          <a:p>
            <a:pPr indent="0" marL="0">
              <a:lnSpc>
                <a:spcPct val="95000"/>
              </a:lnSpc>
              <a:buNone/>
            </a:pPr>
            <a:r>
              <a:rPr lang="en-US" sz="1500" b="1" dirty="0">
                <a:solidFill>
                  <a:srgbClr val="1A1A2E"/>
                </a:solidFill>
                <a:latin typeface="Arial" pitchFamily="34" charset="0"/>
                <a:ea typeface="Arial" pitchFamily="34" charset="-122"/>
                <a:cs typeface="Arial" pitchFamily="34" charset="-120"/>
              </a:rPr>
              <a:t>Communiquer autrement</a:t>
            </a:r>
            <a:endParaRPr lang="en-US" sz="1500" dirty="0"/>
          </a:p>
        </p:txBody>
      </p:sp>
      <p:sp>
        <p:nvSpPr>
          <p:cNvPr id="34" name="Text 26"/>
          <p:cNvSpPr txBox="1"/>
          <p:nvPr/>
        </p:nvSpPr>
        <p:spPr>
          <a:xfrm>
            <a:off x="7238848" y="5212080"/>
            <a:ext cx="4175608" cy="411480"/>
          </a:xfrm>
          <a:prstGeom prst="rect">
            <a:avLst/>
          </a:prstGeom>
          <a:noFill/>
          <a:ln/>
        </p:spPr>
        <p:txBody>
          <a:bodyPr wrap="square" lIns="0" tIns="0" rIns="0" bIns="0" rtlCol="0" anchor="t"/>
          <a:lstStyle/>
          <a:p>
            <a:pPr indent="0" marL="0">
              <a:buNone/>
            </a:pPr>
            <a:r>
              <a:rPr lang="en-US" sz="1150" dirty="0">
                <a:solidFill>
                  <a:srgbClr val="4B5563"/>
                </a:solidFill>
                <a:latin typeface="Arial" pitchFamily="34" charset="0"/>
                <a:ea typeface="Arial" pitchFamily="34" charset="-122"/>
                <a:cs typeface="Arial" pitchFamily="34" charset="-120"/>
              </a:rPr>
              <a:t>CAA, Tableau de communication, Séquentiel illustré, Emploi du temps visuel, Scénario social</a:t>
            </a:r>
            <a:endParaRPr lang="en-US" sz="1150" dirty="0"/>
          </a:p>
        </p:txBody>
      </p:sp>
      <p:sp>
        <p:nvSpPr>
          <p:cNvPr id="35" name="Text 27"/>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36" name="Text 28"/>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4 / 18</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1 · Ce que fait Inclus'IA</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On part du besoin, jamais du diagnostic</a:t>
            </a:r>
            <a:endParaRPr lang="en-US" sz="3000" dirty="0"/>
          </a:p>
        </p:txBody>
      </p:sp>
      <p:sp>
        <p:nvSpPr>
          <p:cNvPr id="4" name="Text 2"/>
          <p:cNvSpPr txBox="1"/>
          <p:nvPr/>
        </p:nvSpPr>
        <p:spPr>
          <a:xfrm>
            <a:off x="548640" y="1600200"/>
            <a:ext cx="6035040" cy="3657600"/>
          </a:xfrm>
          <a:prstGeom prst="rect">
            <a:avLst/>
          </a:prstGeom>
          <a:noFill/>
          <a:ln/>
        </p:spPr>
        <p:txBody>
          <a:bodyPr wrap="square" lIns="0" tIns="0" rIns="0" bIns="0" rtlCol="0" anchor="t"/>
          <a:lstStyle/>
          <a:p>
            <a:pPr marL="226695" indent="-226695">
              <a:lnSpc>
                <a:spcPct val="105000"/>
              </a:lnSpc>
              <a:spcAft>
                <a:spcPts val="1600"/>
              </a:spcAft>
              <a:buSzPct val="100000"/>
              <a:buChar char="•"/>
            </a:pPr>
            <a:r>
              <a:rPr lang="en-US" sz="1700" b="1" dirty="0">
                <a:solidFill>
                  <a:srgbClr val="1A1A2E"/>
                </a:solidFill>
                <a:latin typeface="Arial" pitchFamily="34" charset="0"/>
                <a:ea typeface="Arial" pitchFamily="34" charset="-122"/>
                <a:cs typeface="Arial" pitchFamily="34" charset="-120"/>
              </a:rPr>
              <a:t>Le titre dit le besoin. </a:t>
            </a:r>
            <a:pPr indent="0" marL="0">
              <a:lnSpc>
                <a:spcPct val="105000"/>
              </a:lnSpc>
              <a:spcAft>
                <a:spcPts val="1600"/>
              </a:spcAft>
              <a:buNone/>
            </a:pPr>
            <a:r>
              <a:rPr lang="en-US" sz="1700" dirty="0">
                <a:solidFill>
                  <a:srgbClr val="4B5563"/>
                </a:solidFill>
                <a:latin typeface="Arial" pitchFamily="34" charset="0"/>
                <a:ea typeface="Arial" pitchFamily="34" charset="-122"/>
                <a:cs typeface="Arial" pitchFamily="34" charset="-120"/>
              </a:rPr>
              <a:t>Les tuiles reprennent les mots de la grille « points d'appui et difficultés » du livret de parcours inclusif (LPI).</a:t>
            </a:r>
            <a:endParaRPr lang="en-US" sz="1700" dirty="0"/>
          </a:p>
          <a:p>
            <a:pPr marL="226695" indent="-226695">
              <a:lnSpc>
                <a:spcPct val="105000"/>
              </a:lnSpc>
              <a:spcAft>
                <a:spcPts val="1600"/>
              </a:spcAft>
              <a:buSzPct val="100000"/>
              <a:buChar char="•"/>
            </a:pPr>
            <a:r>
              <a:rPr lang="en-US" sz="1700" b="1" dirty="0">
                <a:solidFill>
                  <a:srgbClr val="1A1A2E"/>
                </a:solidFill>
                <a:latin typeface="Arial" pitchFamily="34" charset="0"/>
                <a:ea typeface="Arial" pitchFamily="34" charset="-122"/>
                <a:cs typeface="Arial" pitchFamily="34" charset="-120"/>
              </a:rPr>
              <a:t>Le trouble ne vient qu’en indication. </a:t>
            </a:r>
            <a:pPr indent="0" marL="0">
              <a:lnSpc>
                <a:spcPct val="105000"/>
              </a:lnSpc>
              <a:spcAft>
                <a:spcPts val="1600"/>
              </a:spcAft>
              <a:buNone/>
            </a:pPr>
            <a:r>
              <a:rPr lang="en-US" sz="1700" dirty="0">
                <a:solidFill>
                  <a:srgbClr val="4B5563"/>
                </a:solidFill>
                <a:latin typeface="Arial" pitchFamily="34" charset="0"/>
                <a:ea typeface="Arial" pitchFamily="34" charset="-122"/>
                <a:cs typeface="Arial" pitchFamily="34" charset="-120"/>
              </a:rPr>
              <a:t>S’il est connu, il apparaît en sous-titre : « Utile notamment… ».</a:t>
            </a:r>
            <a:endParaRPr lang="en-US" sz="1700" dirty="0"/>
          </a:p>
          <a:p>
            <a:pPr marL="226695" indent="-226695">
              <a:lnSpc>
                <a:spcPct val="105000"/>
              </a:lnSpc>
              <a:spcAft>
                <a:spcPts val="1600"/>
              </a:spcAft>
              <a:buSzPct val="100000"/>
              <a:buChar char="•"/>
            </a:pPr>
            <a:r>
              <a:rPr lang="en-US" sz="1700" b="1" dirty="0">
                <a:solidFill>
                  <a:srgbClr val="1A1A2E"/>
                </a:solidFill>
                <a:latin typeface="Arial" pitchFamily="34" charset="0"/>
                <a:ea typeface="Arial" pitchFamily="34" charset="-122"/>
                <a:cs typeface="Arial" pitchFamily="34" charset="-120"/>
              </a:rPr>
              <a:t>Le formulaire part de ce que vous voyez. </a:t>
            </a:r>
            <a:pPr indent="0" marL="0">
              <a:lnSpc>
                <a:spcPct val="105000"/>
              </a:lnSpc>
              <a:spcAft>
                <a:spcPts val="1600"/>
              </a:spcAft>
              <a:buNone/>
            </a:pPr>
            <a:r>
              <a:rPr lang="en-US" sz="1700" dirty="0">
                <a:solidFill>
                  <a:srgbClr val="4B5563"/>
                </a:solidFill>
                <a:latin typeface="Arial" pitchFamily="34" charset="0"/>
                <a:ea typeface="Arial" pitchFamily="34" charset="-122"/>
                <a:cs typeface="Arial" pitchFamily="34" charset="-120"/>
              </a:rPr>
              <a:t>Vous cochez ce que vous observez en classe. Le site ne demande et n’établit aucun diagnostic.</a:t>
            </a:r>
            <a:endParaRPr lang="en-US" sz="1700" dirty="0"/>
          </a:p>
        </p:txBody>
      </p:sp>
      <p:sp>
        <p:nvSpPr>
          <p:cNvPr id="5" name="Shape 3"/>
          <p:cNvSpPr/>
          <p:nvPr/>
        </p:nvSpPr>
        <p:spPr>
          <a:xfrm>
            <a:off x="7086600" y="1828800"/>
            <a:ext cx="4526280" cy="3108960"/>
          </a:xfrm>
          <a:prstGeom prst="roundRect">
            <a:avLst>
              <a:gd name="adj" fmla="val 411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Shape 4"/>
          <p:cNvSpPr/>
          <p:nvPr/>
        </p:nvSpPr>
        <p:spPr>
          <a:xfrm>
            <a:off x="7498080" y="2240280"/>
            <a:ext cx="658368" cy="658368"/>
          </a:xfrm>
          <a:prstGeom prst="roundRect">
            <a:avLst>
              <a:gd name="adj" fmla="val 26000"/>
            </a:avLst>
          </a:prstGeom>
          <a:solidFill>
            <a:srgbClr val="EFF6FF"/>
          </a:solidFill>
          <a:ln/>
        </p:spPr>
      </p:sp>
      <p:pic>
        <p:nvPicPr>
          <p:cNvPr id="7" name="Image 0" descr="/var/folders/b7/tkzbyvzx72qcg9wb0t1jybvm0000gn/T/diaporama-inclusia-g8akKt/icone-book-open-1D4ED8.png">    </p:cNvPr>
          <p:cNvPicPr>
            <a:picLocks noChangeAspect="1"/>
          </p:cNvPicPr>
          <p:nvPr/>
        </p:nvPicPr>
        <p:blipFill>
          <a:blip r:embed="rId1"/>
          <a:stretch>
            <a:fillRect/>
          </a:stretch>
        </p:blipFill>
        <p:spPr>
          <a:xfrm>
            <a:off x="7642921" y="2385121"/>
            <a:ext cx="368686" cy="368686"/>
          </a:xfrm>
          <a:prstGeom prst="rect">
            <a:avLst/>
          </a:prstGeom>
        </p:spPr>
      </p:pic>
      <p:sp>
        <p:nvSpPr>
          <p:cNvPr id="8" name="Text 5"/>
          <p:cNvSpPr txBox="1"/>
          <p:nvPr/>
        </p:nvSpPr>
        <p:spPr>
          <a:xfrm>
            <a:off x="7498080" y="3108960"/>
            <a:ext cx="3703320" cy="457200"/>
          </a:xfrm>
          <a:prstGeom prst="rect">
            <a:avLst/>
          </a:prstGeom>
          <a:noFill/>
          <a:ln/>
        </p:spPr>
        <p:txBody>
          <a:bodyPr wrap="square" lIns="0" tIns="0" rIns="0" bIns="0" rtlCol="0" anchor="t"/>
          <a:lstStyle/>
          <a:p>
            <a:pPr indent="0" marL="0">
              <a:buNone/>
            </a:pPr>
            <a:r>
              <a:rPr lang="en-US" sz="2400" b="1" dirty="0">
                <a:solidFill>
                  <a:srgbClr val="1A1A2E"/>
                </a:solidFill>
                <a:latin typeface="Arial" pitchFamily="34" charset="0"/>
                <a:ea typeface="Arial" pitchFamily="34" charset="-122"/>
                <a:cs typeface="Arial" pitchFamily="34" charset="-120"/>
              </a:rPr>
              <a:t>Lire et écrire</a:t>
            </a:r>
            <a:endParaRPr lang="en-US" sz="2400" dirty="0"/>
          </a:p>
        </p:txBody>
      </p:sp>
      <p:sp>
        <p:nvSpPr>
          <p:cNvPr id="9" name="Text 6"/>
          <p:cNvSpPr txBox="1"/>
          <p:nvPr/>
        </p:nvSpPr>
        <p:spPr>
          <a:xfrm>
            <a:off x="7498080" y="3639312"/>
            <a:ext cx="3703320" cy="502920"/>
          </a:xfrm>
          <a:prstGeom prst="rect">
            <a:avLst/>
          </a:prstGeom>
          <a:noFill/>
          <a:ln/>
        </p:spPr>
        <p:txBody>
          <a:bodyPr wrap="square" lIns="0" tIns="0" rIns="0" bIns="0" rtlCol="0" anchor="t"/>
          <a:lstStyle/>
          <a:p>
            <a:pPr indent="0" marL="0">
              <a:buNone/>
            </a:pPr>
            <a:r>
              <a:rPr lang="en-US" sz="1150" spc="50" kern="0" dirty="0">
                <a:solidFill>
                  <a:srgbClr val="4B5563"/>
                </a:solidFill>
                <a:latin typeface="Arial" pitchFamily="34" charset="0"/>
                <a:ea typeface="Arial" pitchFamily="34" charset="-122"/>
                <a:cs typeface="Arial" pitchFamily="34" charset="-120"/>
              </a:rPr>
              <a:t>UTILE NOTAMMENT POUR UN LECTEUR FRAGILE OU DYSLEXIQUE</a:t>
            </a:r>
            <a:endParaRPr lang="en-US" sz="1150" dirty="0"/>
          </a:p>
        </p:txBody>
      </p:sp>
      <p:sp>
        <p:nvSpPr>
          <p:cNvPr id="10" name="Text 7"/>
          <p:cNvSpPr txBox="1"/>
          <p:nvPr/>
        </p:nvSpPr>
        <p:spPr>
          <a:xfrm>
            <a:off x="7498080" y="4160520"/>
            <a:ext cx="3703320" cy="640080"/>
          </a:xfrm>
          <a:prstGeom prst="rect">
            <a:avLst/>
          </a:prstGeom>
          <a:noFill/>
          <a:ln/>
        </p:spPr>
        <p:txBody>
          <a:bodyPr wrap="square" lIns="0" tIns="0" rIns="0" bIns="0" rtlCol="0" anchor="t"/>
          <a:lstStyle/>
          <a:p>
            <a:pPr indent="0" marL="0">
              <a:buNone/>
            </a:pPr>
            <a:r>
              <a:rPr lang="en-US" sz="1350" dirty="0">
                <a:solidFill>
                  <a:srgbClr val="4B5563"/>
                </a:solidFill>
                <a:latin typeface="Arial" pitchFamily="34" charset="0"/>
                <a:ea typeface="Arial" pitchFamily="34" charset="-122"/>
                <a:cs typeface="Arial" pitchFamily="34" charset="-120"/>
              </a:rPr>
              <a:t>Retirer le coût du déchiffrage et de l’orthographe, sans toucher au contenu.</a:t>
            </a:r>
            <a:endParaRPr lang="en-US" sz="1350" dirty="0"/>
          </a:p>
        </p:txBody>
      </p:sp>
      <p:sp>
        <p:nvSpPr>
          <p:cNvPr id="11" name="Text 8"/>
          <p:cNvSpPr txBox="1"/>
          <p:nvPr/>
        </p:nvSpPr>
        <p:spPr>
          <a:xfrm>
            <a:off x="7086600" y="5074920"/>
            <a:ext cx="4526280" cy="274320"/>
          </a:xfrm>
          <a:prstGeom prst="rect">
            <a:avLst/>
          </a:prstGeom>
          <a:noFill/>
          <a:ln/>
        </p:spPr>
        <p:txBody>
          <a:bodyPr wrap="square" lIns="0" tIns="0" rIns="0" bIns="0" rtlCol="0" anchor="t"/>
          <a:lstStyle/>
          <a:p>
            <a:pPr algn="ctr" indent="0" marL="0">
              <a:buNone/>
            </a:pPr>
            <a:r>
              <a:rPr lang="en-US" sz="1100" dirty="0">
                <a:solidFill>
                  <a:srgbClr val="6B7280"/>
                </a:solidFill>
                <a:latin typeface="Arial" pitchFamily="34" charset="0"/>
                <a:ea typeface="Arial" pitchFamily="34" charset="-122"/>
                <a:cs typeface="Arial" pitchFamily="34" charset="-120"/>
              </a:rPr>
              <a:t>Une tuile de l’accueil</a:t>
            </a:r>
            <a:endParaRPr lang="en-US" sz="1100" dirty="0"/>
          </a:p>
        </p:txBody>
      </p:sp>
      <p:sp>
        <p:nvSpPr>
          <p:cNvPr id="12" name="Text 9"/>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13" name="Text 10"/>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5 / 18</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En quatre temps</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Vous ne partez jamais d'une page blanche, et l'IA ne travaille jamais sans que vous ayez vu ce qu'on lui demande.</a:t>
            </a:r>
            <a:endParaRPr lang="en-US" sz="1700" dirty="0"/>
          </a:p>
        </p:txBody>
      </p:sp>
      <p:sp>
        <p:nvSpPr>
          <p:cNvPr id="5" name="Shape 3"/>
          <p:cNvSpPr/>
          <p:nvPr/>
        </p:nvSpPr>
        <p:spPr>
          <a:xfrm>
            <a:off x="548640" y="2377440"/>
            <a:ext cx="2567864" cy="2377440"/>
          </a:xfrm>
          <a:prstGeom prst="roundRect">
            <a:avLst>
              <a:gd name="adj" fmla="val 538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Shape 4"/>
          <p:cNvSpPr/>
          <p:nvPr/>
        </p:nvSpPr>
        <p:spPr>
          <a:xfrm>
            <a:off x="868680" y="2743200"/>
            <a:ext cx="566928" cy="566928"/>
          </a:xfrm>
          <a:prstGeom prst="ellipse">
            <a:avLst/>
          </a:prstGeom>
          <a:solidFill>
            <a:srgbClr val="1D4ED8"/>
          </a:solidFill>
          <a:ln/>
        </p:spPr>
      </p:sp>
      <p:sp>
        <p:nvSpPr>
          <p:cNvPr id="7" name="Text 5"/>
          <p:cNvSpPr txBox="1"/>
          <p:nvPr/>
        </p:nvSpPr>
        <p:spPr>
          <a:xfrm>
            <a:off x="868680" y="27432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8" name="Text 6"/>
          <p:cNvSpPr txBox="1"/>
          <p:nvPr/>
        </p:nvSpPr>
        <p:spPr>
          <a:xfrm>
            <a:off x="868680" y="3520440"/>
            <a:ext cx="1927784"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Choisir un module</a:t>
            </a:r>
            <a:endParaRPr lang="en-US" sz="1800" dirty="0"/>
          </a:p>
        </p:txBody>
      </p:sp>
      <p:sp>
        <p:nvSpPr>
          <p:cNvPr id="9" name="Text 7"/>
          <p:cNvSpPr txBox="1"/>
          <p:nvPr/>
        </p:nvSpPr>
        <p:spPr>
          <a:xfrm>
            <a:off x="868680" y="4114800"/>
            <a:ext cx="1927784" cy="5486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selon ce dont vous avez besoin</a:t>
            </a:r>
            <a:endParaRPr lang="en-US" sz="1400" dirty="0"/>
          </a:p>
        </p:txBody>
      </p:sp>
      <p:pic>
        <p:nvPicPr>
          <p:cNvPr id="10" name="Image 0" descr="/var/folders/b7/tkzbyvzx72qcg9wb0t1jybvm0000gn/T/diaporama-inclusia-g8akKt/icone-arrow-6B7280.png">    </p:cNvPr>
          <p:cNvPicPr>
            <a:picLocks noChangeAspect="1"/>
          </p:cNvPicPr>
          <p:nvPr/>
        </p:nvPicPr>
        <p:blipFill>
          <a:blip r:embed="rId1"/>
          <a:stretch>
            <a:fillRect/>
          </a:stretch>
        </p:blipFill>
        <p:spPr>
          <a:xfrm>
            <a:off x="3171368" y="3474720"/>
            <a:ext cx="164592" cy="164592"/>
          </a:xfrm>
          <a:prstGeom prst="rect">
            <a:avLst/>
          </a:prstGeom>
        </p:spPr>
      </p:pic>
      <p:sp>
        <p:nvSpPr>
          <p:cNvPr id="11" name="Shape 8"/>
          <p:cNvSpPr/>
          <p:nvPr/>
        </p:nvSpPr>
        <p:spPr>
          <a:xfrm>
            <a:off x="3390824" y="2377440"/>
            <a:ext cx="2567864" cy="2377440"/>
          </a:xfrm>
          <a:prstGeom prst="roundRect">
            <a:avLst>
              <a:gd name="adj" fmla="val 538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2" name="Shape 9"/>
          <p:cNvSpPr/>
          <p:nvPr/>
        </p:nvSpPr>
        <p:spPr>
          <a:xfrm>
            <a:off x="3710864" y="2743200"/>
            <a:ext cx="566928" cy="566928"/>
          </a:xfrm>
          <a:prstGeom prst="ellipse">
            <a:avLst/>
          </a:prstGeom>
          <a:solidFill>
            <a:srgbClr val="1D4ED8"/>
          </a:solidFill>
          <a:ln/>
        </p:spPr>
      </p:sp>
      <p:sp>
        <p:nvSpPr>
          <p:cNvPr id="13" name="Text 10"/>
          <p:cNvSpPr txBox="1"/>
          <p:nvPr/>
        </p:nvSpPr>
        <p:spPr>
          <a:xfrm>
            <a:off x="3710864" y="27432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2</a:t>
            </a:r>
            <a:endParaRPr lang="en-US" sz="2000" dirty="0"/>
          </a:p>
        </p:txBody>
      </p:sp>
      <p:sp>
        <p:nvSpPr>
          <p:cNvPr id="14" name="Text 11"/>
          <p:cNvSpPr txBox="1"/>
          <p:nvPr/>
        </p:nvSpPr>
        <p:spPr>
          <a:xfrm>
            <a:off x="3710864" y="3520440"/>
            <a:ext cx="1927784"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Remplir le formulaire</a:t>
            </a:r>
            <a:endParaRPr lang="en-US" sz="1800" dirty="0"/>
          </a:p>
        </p:txBody>
      </p:sp>
      <p:sp>
        <p:nvSpPr>
          <p:cNvPr id="15" name="Text 12"/>
          <p:cNvSpPr txBox="1"/>
          <p:nvPr/>
        </p:nvSpPr>
        <p:spPr>
          <a:xfrm>
            <a:off x="3710864" y="4114800"/>
            <a:ext cx="1927784" cy="5486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à partir de ce que vous observez</a:t>
            </a:r>
            <a:endParaRPr lang="en-US" sz="1400" dirty="0"/>
          </a:p>
        </p:txBody>
      </p:sp>
      <p:pic>
        <p:nvPicPr>
          <p:cNvPr id="16" name="Image 1" descr="/var/folders/b7/tkzbyvzx72qcg9wb0t1jybvm0000gn/T/diaporama-inclusia-g8akKt/icone-arrow-6B7280.png">    </p:cNvPr>
          <p:cNvPicPr>
            <a:picLocks noChangeAspect="1"/>
          </p:cNvPicPr>
          <p:nvPr/>
        </p:nvPicPr>
        <p:blipFill>
          <a:blip r:embed="rId2"/>
          <a:stretch>
            <a:fillRect/>
          </a:stretch>
        </p:blipFill>
        <p:spPr>
          <a:xfrm>
            <a:off x="6013552" y="3474720"/>
            <a:ext cx="164592" cy="164592"/>
          </a:xfrm>
          <a:prstGeom prst="rect">
            <a:avLst/>
          </a:prstGeom>
        </p:spPr>
      </p:pic>
      <p:sp>
        <p:nvSpPr>
          <p:cNvPr id="17" name="Shape 13"/>
          <p:cNvSpPr/>
          <p:nvPr/>
        </p:nvSpPr>
        <p:spPr>
          <a:xfrm>
            <a:off x="6233008" y="2377440"/>
            <a:ext cx="2567864" cy="2377440"/>
          </a:xfrm>
          <a:prstGeom prst="roundRect">
            <a:avLst>
              <a:gd name="adj" fmla="val 538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8" name="Shape 14"/>
          <p:cNvSpPr/>
          <p:nvPr/>
        </p:nvSpPr>
        <p:spPr>
          <a:xfrm>
            <a:off x="6553048" y="2743200"/>
            <a:ext cx="566928" cy="566928"/>
          </a:xfrm>
          <a:prstGeom prst="ellipse">
            <a:avLst/>
          </a:prstGeom>
          <a:solidFill>
            <a:srgbClr val="1D4ED8"/>
          </a:solidFill>
          <a:ln/>
        </p:spPr>
      </p:sp>
      <p:sp>
        <p:nvSpPr>
          <p:cNvPr id="19" name="Text 15"/>
          <p:cNvSpPr txBox="1"/>
          <p:nvPr/>
        </p:nvSpPr>
        <p:spPr>
          <a:xfrm>
            <a:off x="6553048" y="27432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20" name="Text 16"/>
          <p:cNvSpPr txBox="1"/>
          <p:nvPr/>
        </p:nvSpPr>
        <p:spPr>
          <a:xfrm>
            <a:off x="6553048" y="3520440"/>
            <a:ext cx="1927784"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Vérifier les instructions</a:t>
            </a:r>
            <a:endParaRPr lang="en-US" sz="1800" dirty="0"/>
          </a:p>
        </p:txBody>
      </p:sp>
      <p:sp>
        <p:nvSpPr>
          <p:cNvPr id="21" name="Text 17"/>
          <p:cNvSpPr txBox="1"/>
          <p:nvPr/>
        </p:nvSpPr>
        <p:spPr>
          <a:xfrm>
            <a:off x="6553048" y="4114800"/>
            <a:ext cx="1927784" cy="5486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ce qui partira vers l'IA, lisible avant l'envoi</a:t>
            </a:r>
            <a:endParaRPr lang="en-US" sz="1400" dirty="0"/>
          </a:p>
        </p:txBody>
      </p:sp>
      <p:pic>
        <p:nvPicPr>
          <p:cNvPr id="22" name="Image 2" descr="/var/folders/b7/tkzbyvzx72qcg9wb0t1jybvm0000gn/T/diaporama-inclusia-g8akKt/icone-arrow-6B7280.png">    </p:cNvPr>
          <p:cNvPicPr>
            <a:picLocks noChangeAspect="1"/>
          </p:cNvPicPr>
          <p:nvPr/>
        </p:nvPicPr>
        <p:blipFill>
          <a:blip r:embed="rId3"/>
          <a:stretch>
            <a:fillRect/>
          </a:stretch>
        </p:blipFill>
        <p:spPr>
          <a:xfrm>
            <a:off x="8855735" y="3474720"/>
            <a:ext cx="164592" cy="164592"/>
          </a:xfrm>
          <a:prstGeom prst="rect">
            <a:avLst/>
          </a:prstGeom>
        </p:spPr>
      </p:pic>
      <p:sp>
        <p:nvSpPr>
          <p:cNvPr id="23" name="Shape 18"/>
          <p:cNvSpPr/>
          <p:nvPr/>
        </p:nvSpPr>
        <p:spPr>
          <a:xfrm>
            <a:off x="9075191" y="2377440"/>
            <a:ext cx="2567864" cy="2377440"/>
          </a:xfrm>
          <a:prstGeom prst="roundRect">
            <a:avLst>
              <a:gd name="adj" fmla="val 5385"/>
            </a:avLst>
          </a:prstGeom>
          <a:solidFill>
            <a:srgbClr val="EFF6FF"/>
          </a:solidFill>
          <a:ln w="9525">
            <a:solidFill>
              <a:srgbClr val="DBEAFE"/>
            </a:solidFill>
            <a:prstDash val="solid"/>
          </a:ln>
          <a:effectLst>
            <a:outerShdw sx="100000" sy="100000" kx="0" ky="0" algn="bl" rotWithShape="0" blurRad="114300" dist="25400" dir="5400000">
              <a:srgbClr val="000000">
                <a:alpha val="8000"/>
              </a:srgbClr>
            </a:outerShdw>
          </a:effectLst>
        </p:spPr>
      </p:sp>
      <p:sp>
        <p:nvSpPr>
          <p:cNvPr id="24" name="Shape 19"/>
          <p:cNvSpPr/>
          <p:nvPr/>
        </p:nvSpPr>
        <p:spPr>
          <a:xfrm>
            <a:off x="9395231" y="2743200"/>
            <a:ext cx="566928" cy="566928"/>
          </a:xfrm>
          <a:prstGeom prst="ellipse">
            <a:avLst/>
          </a:prstGeom>
          <a:solidFill>
            <a:srgbClr val="1D4ED8"/>
          </a:solidFill>
          <a:ln/>
        </p:spPr>
      </p:sp>
      <p:sp>
        <p:nvSpPr>
          <p:cNvPr id="25" name="Text 20"/>
          <p:cNvSpPr txBox="1"/>
          <p:nvPr/>
        </p:nvSpPr>
        <p:spPr>
          <a:xfrm>
            <a:off x="9395231" y="27432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Arial" pitchFamily="34" charset="0"/>
                <a:ea typeface="Arial" pitchFamily="34" charset="-122"/>
                <a:cs typeface="Arial" pitchFamily="34" charset="-120"/>
              </a:rPr>
              <a:t>4</a:t>
            </a:r>
            <a:endParaRPr lang="en-US" sz="2000" dirty="0"/>
          </a:p>
        </p:txBody>
      </p:sp>
      <p:sp>
        <p:nvSpPr>
          <p:cNvPr id="26" name="Text 21"/>
          <p:cNvSpPr txBox="1"/>
          <p:nvPr/>
        </p:nvSpPr>
        <p:spPr>
          <a:xfrm>
            <a:off x="9395231" y="3520440"/>
            <a:ext cx="1927784" cy="64008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Relire le résultat</a:t>
            </a:r>
            <a:endParaRPr lang="en-US" sz="1800" dirty="0"/>
          </a:p>
        </p:txBody>
      </p:sp>
      <p:sp>
        <p:nvSpPr>
          <p:cNvPr id="27" name="Text 22"/>
          <p:cNvSpPr txBox="1"/>
          <p:nvPr/>
        </p:nvSpPr>
        <p:spPr>
          <a:xfrm>
            <a:off x="9395231" y="4114800"/>
            <a:ext cx="1927784" cy="54864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le modifier, puis le télécharger</a:t>
            </a:r>
            <a:endParaRPr lang="en-US" sz="1400" dirty="0"/>
          </a:p>
        </p:txBody>
      </p:sp>
      <p:sp>
        <p:nvSpPr>
          <p:cNvPr id="28" name="Text 23"/>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9" name="Text 24"/>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6 / 18</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Remplir : un formulaire, pas une page blanche</a:t>
            </a:r>
            <a:endParaRPr lang="en-US" sz="3000" dirty="0"/>
          </a:p>
        </p:txBody>
      </p:sp>
      <p:sp>
        <p:nvSpPr>
          <p:cNvPr id="4" name="Text 2"/>
          <p:cNvSpPr txBox="1"/>
          <p:nvPr/>
        </p:nvSpPr>
        <p:spPr>
          <a:xfrm>
            <a:off x="548640" y="1600200"/>
            <a:ext cx="4846320" cy="4023360"/>
          </a:xfrm>
          <a:prstGeom prst="rect">
            <a:avLst/>
          </a:prstGeom>
          <a:noFill/>
          <a:ln/>
        </p:spPr>
        <p:txBody>
          <a:bodyPr wrap="square" lIns="0" tIns="0" rIns="0" bIns="0" rtlCol="0" anchor="t"/>
          <a:lstStyle/>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 Ce que l’IA fait ici »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dit avant tout envoi ce qu’elle va faire, et ce qu’elle ne fait pas.</a:t>
            </a:r>
            <a:endParaRPr lang="en-US" sz="1550" dirty="0"/>
          </a:p>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 Remplir avec un exemple »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montre ce que le module attend.</a:t>
            </a:r>
            <a:endParaRPr lang="en-US" sz="1550" dirty="0"/>
          </a:p>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Vos documents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(PDF, Word, LibreOffice…) sont lus dans le navigateur. Une image, elle, part vers l’IA : c’est dit avant le dépôt.</a:t>
            </a:r>
            <a:endParaRPr lang="en-US" sz="1550" dirty="0"/>
          </a:p>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Un micro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sur chaque champ, pour dicter plutôt que taper.</a:t>
            </a:r>
            <a:endParaRPr lang="en-US" sz="1550" dirty="0"/>
          </a:p>
        </p:txBody>
      </p:sp>
      <p:sp>
        <p:nvSpPr>
          <p:cNvPr id="5" name="Shape 3"/>
          <p:cNvSpPr/>
          <p:nvPr/>
        </p:nvSpPr>
        <p:spPr>
          <a:xfrm>
            <a:off x="5696712" y="1490472"/>
            <a:ext cx="5980176" cy="4318163"/>
          </a:xfrm>
          <a:prstGeom prst="roundRect">
            <a:avLst>
              <a:gd name="adj" fmla="val 211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6" name="Image 0" descr="Le formulaire du module « Aménager une évaluation », rempli avec son exemple">    </p:cNvPr>
          <p:cNvPicPr>
            <a:picLocks noChangeAspect="1"/>
          </p:cNvPicPr>
          <p:nvPr/>
        </p:nvPicPr>
        <p:blipFill>
          <a:blip r:embed="rId1"/>
          <a:stretch>
            <a:fillRect/>
          </a:stretch>
        </p:blipFill>
        <p:spPr>
          <a:xfrm>
            <a:off x="5760720" y="1554480"/>
            <a:ext cx="5852160" cy="4190147"/>
          </a:xfrm>
          <a:prstGeom prst="rect">
            <a:avLst/>
          </a:prstGeom>
        </p:spPr>
      </p:pic>
      <p:sp>
        <p:nvSpPr>
          <p:cNvPr id="7" name="Text 4"/>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8" name="Text 5"/>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7 / 18</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Vérifier : les instructions ne sont pas une boîte noire</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Ce que l'IA reçoit, vous pouvez le lire.</a:t>
            </a:r>
            <a:endParaRPr lang="en-US" sz="1700" dirty="0"/>
          </a:p>
        </p:txBody>
      </p:sp>
      <p:sp>
        <p:nvSpPr>
          <p:cNvPr id="5" name="Shape 3"/>
          <p:cNvSpPr/>
          <p:nvPr/>
        </p:nvSpPr>
        <p:spPr>
          <a:xfrm>
            <a:off x="548640" y="2148840"/>
            <a:ext cx="3515258" cy="3017520"/>
          </a:xfrm>
          <a:prstGeom prst="roundRect">
            <a:avLst>
              <a:gd name="adj" fmla="val 424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Shape 4"/>
          <p:cNvSpPr/>
          <p:nvPr/>
        </p:nvSpPr>
        <p:spPr>
          <a:xfrm>
            <a:off x="868680" y="2468880"/>
            <a:ext cx="512064" cy="512064"/>
          </a:xfrm>
          <a:prstGeom prst="roundRect">
            <a:avLst>
              <a:gd name="adj" fmla="val 26000"/>
            </a:avLst>
          </a:prstGeom>
          <a:solidFill>
            <a:srgbClr val="EFF6FF"/>
          </a:solidFill>
          <a:ln/>
        </p:spPr>
      </p:sp>
      <p:pic>
        <p:nvPicPr>
          <p:cNvPr id="7" name="Image 0" descr="/var/folders/b7/tkzbyvzx72qcg9wb0t1jybvm0000gn/T/diaporama-inclusia-g8akKt/icone-eye-1D4ED8.png">    </p:cNvPr>
          <p:cNvPicPr>
            <a:picLocks noChangeAspect="1"/>
          </p:cNvPicPr>
          <p:nvPr/>
        </p:nvPicPr>
        <p:blipFill>
          <a:blip r:embed="rId1"/>
          <a:stretch>
            <a:fillRect/>
          </a:stretch>
        </p:blipFill>
        <p:spPr>
          <a:xfrm>
            <a:off x="981334" y="2581534"/>
            <a:ext cx="286756" cy="286756"/>
          </a:xfrm>
          <a:prstGeom prst="rect">
            <a:avLst/>
          </a:prstGeom>
        </p:spPr>
      </p:pic>
      <p:sp>
        <p:nvSpPr>
          <p:cNvPr id="8" name="Text 5"/>
          <p:cNvSpPr txBox="1"/>
          <p:nvPr/>
        </p:nvSpPr>
        <p:spPr>
          <a:xfrm>
            <a:off x="868680" y="3154680"/>
            <a:ext cx="2875178" cy="68580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Lisibles avant l’envoi</a:t>
            </a:r>
            <a:endParaRPr lang="en-US" sz="1800" dirty="0"/>
          </a:p>
        </p:txBody>
      </p:sp>
      <p:sp>
        <p:nvSpPr>
          <p:cNvPr id="9" name="Text 6"/>
          <p:cNvSpPr txBox="1"/>
          <p:nvPr/>
        </p:nvSpPr>
        <p:spPr>
          <a:xfrm>
            <a:off x="868680" y="3840480"/>
            <a:ext cx="2875178" cy="118872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L'étape 2 montre les instructions complètes, rédigées à partir de vos réponses : rôle, contexte, contraintes, format attendu.</a:t>
            </a:r>
            <a:endParaRPr lang="en-US" sz="1400" dirty="0"/>
          </a:p>
        </p:txBody>
      </p:sp>
      <p:sp>
        <p:nvSpPr>
          <p:cNvPr id="10" name="Shape 7"/>
          <p:cNvSpPr/>
          <p:nvPr/>
        </p:nvSpPr>
        <p:spPr>
          <a:xfrm>
            <a:off x="4338218" y="2148840"/>
            <a:ext cx="3515258" cy="3017520"/>
          </a:xfrm>
          <a:prstGeom prst="roundRect">
            <a:avLst>
              <a:gd name="adj" fmla="val 424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1" name="Shape 8"/>
          <p:cNvSpPr/>
          <p:nvPr/>
        </p:nvSpPr>
        <p:spPr>
          <a:xfrm>
            <a:off x="4658258" y="2468880"/>
            <a:ext cx="512064" cy="512064"/>
          </a:xfrm>
          <a:prstGeom prst="roundRect">
            <a:avLst>
              <a:gd name="adj" fmla="val 26000"/>
            </a:avLst>
          </a:prstGeom>
          <a:solidFill>
            <a:srgbClr val="EFF6FF"/>
          </a:solidFill>
          <a:ln/>
        </p:spPr>
      </p:sp>
      <p:pic>
        <p:nvPicPr>
          <p:cNvPr id="12" name="Image 1" descr="/var/folders/b7/tkzbyvzx72qcg9wb0t1jybvm0000gn/T/diaporama-inclusia-g8akKt/icone-copy-1D4ED8.png">    </p:cNvPr>
          <p:cNvPicPr>
            <a:picLocks noChangeAspect="1"/>
          </p:cNvPicPr>
          <p:nvPr/>
        </p:nvPicPr>
        <p:blipFill>
          <a:blip r:embed="rId2"/>
          <a:stretch>
            <a:fillRect/>
          </a:stretch>
        </p:blipFill>
        <p:spPr>
          <a:xfrm>
            <a:off x="4770912" y="2581534"/>
            <a:ext cx="286756" cy="286756"/>
          </a:xfrm>
          <a:prstGeom prst="rect">
            <a:avLst/>
          </a:prstGeom>
        </p:spPr>
      </p:pic>
      <p:sp>
        <p:nvSpPr>
          <p:cNvPr id="13" name="Text 9"/>
          <p:cNvSpPr txBox="1"/>
          <p:nvPr/>
        </p:nvSpPr>
        <p:spPr>
          <a:xfrm>
            <a:off x="4658258" y="3154680"/>
            <a:ext cx="2875178" cy="68580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Copiables vers l’IA de votre choix</a:t>
            </a:r>
            <a:endParaRPr lang="en-US" sz="1800" dirty="0"/>
          </a:p>
        </p:txBody>
      </p:sp>
      <p:sp>
        <p:nvSpPr>
          <p:cNvPr id="14" name="Text 10"/>
          <p:cNvSpPr txBox="1"/>
          <p:nvPr/>
        </p:nvSpPr>
        <p:spPr>
          <a:xfrm>
            <a:off x="4658258" y="3840480"/>
            <a:ext cx="2875178" cy="118872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Vous préférez une autre IA ? Copiez les instructions et collez-les où vous voulez.</a:t>
            </a:r>
            <a:endParaRPr lang="en-US" sz="1400" dirty="0"/>
          </a:p>
        </p:txBody>
      </p:sp>
      <p:sp>
        <p:nvSpPr>
          <p:cNvPr id="15" name="Shape 11"/>
          <p:cNvSpPr/>
          <p:nvPr/>
        </p:nvSpPr>
        <p:spPr>
          <a:xfrm>
            <a:off x="8127797" y="2148840"/>
            <a:ext cx="3515258" cy="3017520"/>
          </a:xfrm>
          <a:prstGeom prst="roundRect">
            <a:avLst>
              <a:gd name="adj" fmla="val 424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6" name="Shape 12"/>
          <p:cNvSpPr/>
          <p:nvPr/>
        </p:nvSpPr>
        <p:spPr>
          <a:xfrm>
            <a:off x="8447837" y="2468880"/>
            <a:ext cx="512064" cy="512064"/>
          </a:xfrm>
          <a:prstGeom prst="roundRect">
            <a:avLst>
              <a:gd name="adj" fmla="val 26000"/>
            </a:avLst>
          </a:prstGeom>
          <a:solidFill>
            <a:srgbClr val="EFF6FF"/>
          </a:solidFill>
          <a:ln/>
        </p:spPr>
      </p:sp>
      <p:pic>
        <p:nvPicPr>
          <p:cNvPr id="17" name="Image 2" descr="/var/folders/b7/tkzbyvzx72qcg9wb0t1jybvm0000gn/T/diaporama-inclusia-g8akKt/icone-book-open-1D4ED8.png">    </p:cNvPr>
          <p:cNvPicPr>
            <a:picLocks noChangeAspect="1"/>
          </p:cNvPicPr>
          <p:nvPr/>
        </p:nvPicPr>
        <p:blipFill>
          <a:blip r:embed="rId3"/>
          <a:stretch>
            <a:fillRect/>
          </a:stretch>
        </p:blipFill>
        <p:spPr>
          <a:xfrm>
            <a:off x="8560491" y="2581534"/>
            <a:ext cx="286756" cy="286756"/>
          </a:xfrm>
          <a:prstGeom prst="rect">
            <a:avLst/>
          </a:prstGeom>
        </p:spPr>
      </p:pic>
      <p:sp>
        <p:nvSpPr>
          <p:cNvPr id="18" name="Text 13"/>
          <p:cNvSpPr txBox="1"/>
          <p:nvPr/>
        </p:nvSpPr>
        <p:spPr>
          <a:xfrm>
            <a:off x="8447837" y="3154680"/>
            <a:ext cx="2875178" cy="685800"/>
          </a:xfrm>
          <a:prstGeom prst="rect">
            <a:avLst/>
          </a:prstGeom>
          <a:noFill/>
          <a:ln/>
        </p:spPr>
        <p:txBody>
          <a:bodyPr wrap="square" lIns="0" tIns="0" rIns="0" bIns="0" rtlCol="0" anchor="t"/>
          <a:lstStyle/>
          <a:p>
            <a:pPr indent="0" marL="0">
              <a:buNone/>
            </a:pPr>
            <a:r>
              <a:rPr lang="en-US" sz="1800" b="1" dirty="0">
                <a:solidFill>
                  <a:srgbClr val="1A1A2E"/>
                </a:solidFill>
                <a:latin typeface="Arial" pitchFamily="34" charset="0"/>
                <a:ea typeface="Arial" pitchFamily="34" charset="-122"/>
                <a:cs typeface="Arial" pitchFamily="34" charset="-120"/>
              </a:rPr>
              <a:t>Publiées en clair</a:t>
            </a:r>
            <a:endParaRPr lang="en-US" sz="1800" dirty="0"/>
          </a:p>
        </p:txBody>
      </p:sp>
      <p:sp>
        <p:nvSpPr>
          <p:cNvPr id="19" name="Text 14"/>
          <p:cNvSpPr txBox="1"/>
          <p:nvPr/>
        </p:nvSpPr>
        <p:spPr>
          <a:xfrm>
            <a:off x="8447837" y="3840480"/>
            <a:ext cx="2875178" cy="118872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La Bibliothèque d’instructions montre celles de chaque module. Elles nomment leurs références, et tiennent donc debout seules.</a:t>
            </a:r>
            <a:endParaRPr lang="en-US" sz="1400" dirty="0"/>
          </a:p>
        </p:txBody>
      </p:sp>
      <p:sp>
        <p:nvSpPr>
          <p:cNvPr id="20" name="Text 15"/>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1" name="Text 16"/>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8 / 18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Relire : un résultat annoté, et modifiable</a:t>
            </a:r>
            <a:endParaRPr lang="en-US" sz="3000" dirty="0"/>
          </a:p>
        </p:txBody>
      </p:sp>
      <p:sp>
        <p:nvSpPr>
          <p:cNvPr id="4" name="Text 2"/>
          <p:cNvSpPr txBox="1"/>
          <p:nvPr/>
        </p:nvSpPr>
        <p:spPr>
          <a:xfrm>
            <a:off x="548640" y="1600200"/>
            <a:ext cx="4846320" cy="4023360"/>
          </a:xfrm>
          <a:prstGeom prst="rect">
            <a:avLst/>
          </a:prstGeom>
          <a:noFill/>
          <a:ln/>
        </p:spPr>
        <p:txBody>
          <a:bodyPr wrap="square" lIns="0" tIns="0" rIns="0" bIns="0" rtlCol="0" anchor="t"/>
          <a:lstStyle/>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Un compte rendu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de ce que l’IA a fait, mesuré sur sa réponse, jamais annoncé à l’avance.</a:t>
            </a:r>
            <a:endParaRPr lang="en-US" sz="1550" dirty="0"/>
          </a:p>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Des points de vigilance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qui disent où regarder en premier.</a:t>
            </a:r>
            <a:endParaRPr lang="en-US" sz="1550" dirty="0"/>
          </a:p>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Trois gestes prioritaires,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avec le signe qui dira qu’on peut alléger l’aide.</a:t>
            </a:r>
            <a:endParaRPr lang="en-US" sz="1550" dirty="0"/>
          </a:p>
          <a:p>
            <a:pPr marL="206693" indent="-206693">
              <a:lnSpc>
                <a:spcPct val="105000"/>
              </a:lnSpc>
              <a:spcAft>
                <a:spcPts val="1300"/>
              </a:spcAft>
              <a:buSzPct val="100000"/>
              <a:buChar char="•"/>
            </a:pPr>
            <a:r>
              <a:rPr lang="en-US" sz="1550" b="1" dirty="0">
                <a:solidFill>
                  <a:srgbClr val="1A1A2E"/>
                </a:solidFill>
                <a:latin typeface="Arial" pitchFamily="34" charset="0"/>
                <a:ea typeface="Arial" pitchFamily="34" charset="-122"/>
                <a:cs typeface="Arial" pitchFamily="34" charset="-120"/>
              </a:rPr>
              <a:t>Tout se modifie, </a:t>
            </a:r>
            <a:pPr indent="0" marL="0">
              <a:lnSpc>
                <a:spcPct val="105000"/>
              </a:lnSpc>
              <a:spcAft>
                <a:spcPts val="1300"/>
              </a:spcAft>
              <a:buNone/>
            </a:pPr>
            <a:r>
              <a:rPr lang="en-US" sz="1550" dirty="0">
                <a:solidFill>
                  <a:srgbClr val="4B5563"/>
                </a:solidFill>
                <a:latin typeface="Arial" pitchFamily="34" charset="0"/>
                <a:ea typeface="Arial" pitchFamily="34" charset="-122"/>
                <a:cs typeface="Arial" pitchFamily="34" charset="-120"/>
              </a:rPr>
              <a:t>et la barre d’affichage aide à relire : taille, confort, écoute avec les voix du poste.</a:t>
            </a:r>
            <a:endParaRPr lang="en-US" sz="1550" dirty="0"/>
          </a:p>
        </p:txBody>
      </p:sp>
      <p:sp>
        <p:nvSpPr>
          <p:cNvPr id="5" name="Shape 3"/>
          <p:cNvSpPr/>
          <p:nvPr/>
        </p:nvSpPr>
        <p:spPr>
          <a:xfrm>
            <a:off x="5696712" y="1490472"/>
            <a:ext cx="5980176" cy="4318163"/>
          </a:xfrm>
          <a:prstGeom prst="roundRect">
            <a:avLst>
              <a:gd name="adj" fmla="val 211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6" name="Image 0" descr="Un résultat réel du module FALC, avec la barre d’affichage et le bouton « Télécharger »">    </p:cNvPr>
          <p:cNvPicPr>
            <a:picLocks noChangeAspect="1"/>
          </p:cNvPicPr>
          <p:nvPr/>
        </p:nvPicPr>
        <p:blipFill>
          <a:blip r:embed="rId1"/>
          <a:stretch>
            <a:fillRect/>
          </a:stretch>
        </p:blipFill>
        <p:spPr>
          <a:xfrm>
            <a:off x="5760720" y="1554480"/>
            <a:ext cx="5852160" cy="4190147"/>
          </a:xfrm>
          <a:prstGeom prst="rect">
            <a:avLst/>
          </a:prstGeom>
        </p:spPr>
      </p:pic>
      <p:sp>
        <p:nvSpPr>
          <p:cNvPr id="7" name="Text 4"/>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8" name="Text 5"/>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9 / 18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Télécharger : un document mis en page</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Un seul bouton ouvre une fenêtre : le format, puis la mise en page.</a:t>
            </a:r>
            <a:endParaRPr lang="en-US" sz="1700" dirty="0"/>
          </a:p>
        </p:txBody>
      </p:sp>
      <p:sp>
        <p:nvSpPr>
          <p:cNvPr id="5" name="Text 3"/>
          <p:cNvSpPr txBox="1"/>
          <p:nvPr/>
        </p:nvSpPr>
        <p:spPr>
          <a:xfrm>
            <a:off x="548640" y="2148840"/>
            <a:ext cx="4937760" cy="320040"/>
          </a:xfrm>
          <a:prstGeom prst="rect">
            <a:avLst/>
          </a:prstGeom>
          <a:noFill/>
          <a:ln/>
        </p:spPr>
        <p:txBody>
          <a:bodyPr wrap="square" lIns="0" tIns="0" rIns="0" bIns="0" rtlCol="0" anchor="t"/>
          <a:lstStyle/>
          <a:p>
            <a:pPr indent="0" marL="0">
              <a:buNone/>
            </a:pPr>
            <a:r>
              <a:rPr lang="en-US" sz="1600" b="1" dirty="0">
                <a:solidFill>
                  <a:srgbClr val="1A1A2E"/>
                </a:solidFill>
                <a:latin typeface="Arial" pitchFamily="34" charset="0"/>
                <a:ea typeface="Arial" pitchFamily="34" charset="-122"/>
                <a:cs typeface="Arial" pitchFamily="34" charset="-120"/>
              </a:rPr>
              <a:t>Trois formats</a:t>
            </a:r>
            <a:endParaRPr lang="en-US" sz="1600" dirty="0"/>
          </a:p>
        </p:txBody>
      </p:sp>
      <p:sp>
        <p:nvSpPr>
          <p:cNvPr id="6" name="Text 4"/>
          <p:cNvSpPr txBox="1"/>
          <p:nvPr/>
        </p:nvSpPr>
        <p:spPr>
          <a:xfrm>
            <a:off x="548640" y="2560320"/>
            <a:ext cx="4937760" cy="1188720"/>
          </a:xfrm>
          <a:prstGeom prst="rect">
            <a:avLst/>
          </a:prstGeom>
          <a:noFill/>
          <a:ln/>
        </p:spPr>
        <p:txBody>
          <a:bodyPr wrap="square" lIns="0" tIns="0" rIns="0" bIns="0" rtlCol="0" anchor="t"/>
          <a:lstStyle/>
          <a:p>
            <a:pPr marL="193358" indent="-193358">
              <a:lnSpc>
                <a:spcPct val="105000"/>
              </a:lnSpc>
              <a:spcAft>
                <a:spcPts val="500"/>
              </a:spcAft>
              <a:buSzPct val="100000"/>
              <a:buChar char="•"/>
            </a:pPr>
            <a:r>
              <a:rPr lang="en-US" sz="1450" b="1" dirty="0">
                <a:solidFill>
                  <a:srgbClr val="1A1A2E"/>
                </a:solidFill>
                <a:latin typeface="Arial" pitchFamily="34" charset="0"/>
                <a:ea typeface="Arial" pitchFamily="34" charset="-122"/>
                <a:cs typeface="Arial" pitchFamily="34" charset="-120"/>
              </a:rPr>
              <a:t>Word, </a:t>
            </a:r>
            <a:pPr indent="0" marL="0">
              <a:lnSpc>
                <a:spcPct val="105000"/>
              </a:lnSpc>
              <a:spcAft>
                <a:spcPts val="500"/>
              </a:spcAft>
              <a:buNone/>
            </a:pPr>
            <a:r>
              <a:rPr lang="en-US" sz="1450" dirty="0">
                <a:solidFill>
                  <a:srgbClr val="4B5563"/>
                </a:solidFill>
                <a:latin typeface="Arial" pitchFamily="34" charset="0"/>
                <a:ea typeface="Arial" pitchFamily="34" charset="-122"/>
                <a:cs typeface="Arial" pitchFamily="34" charset="-120"/>
              </a:rPr>
              <a:t>à modifier dans Word</a:t>
            </a:r>
            <a:endParaRPr lang="en-US" sz="1450" dirty="0"/>
          </a:p>
          <a:p>
            <a:pPr marL="193358" indent="-193358">
              <a:lnSpc>
                <a:spcPct val="105000"/>
              </a:lnSpc>
              <a:spcAft>
                <a:spcPts val="500"/>
              </a:spcAft>
              <a:buSzPct val="100000"/>
              <a:buChar char="•"/>
            </a:pPr>
            <a:r>
              <a:rPr lang="en-US" sz="1450" b="1" dirty="0">
                <a:solidFill>
                  <a:srgbClr val="1A1A2E"/>
                </a:solidFill>
                <a:latin typeface="Arial" pitchFamily="34" charset="0"/>
                <a:ea typeface="Arial" pitchFamily="34" charset="-122"/>
                <a:cs typeface="Arial" pitchFamily="34" charset="-120"/>
              </a:rPr>
              <a:t>LibreOffice, </a:t>
            </a:r>
            <a:pPr indent="0" marL="0">
              <a:lnSpc>
                <a:spcPct val="105000"/>
              </a:lnSpc>
              <a:spcAft>
                <a:spcPts val="500"/>
              </a:spcAft>
              <a:buNone/>
            </a:pPr>
            <a:r>
              <a:rPr lang="en-US" sz="1450" dirty="0">
                <a:solidFill>
                  <a:srgbClr val="4B5563"/>
                </a:solidFill>
                <a:latin typeface="Arial" pitchFamily="34" charset="0"/>
                <a:ea typeface="Arial" pitchFamily="34" charset="-122"/>
                <a:cs typeface="Arial" pitchFamily="34" charset="-120"/>
              </a:rPr>
              <a:t>à modifier dans LibreOffice</a:t>
            </a:r>
            <a:endParaRPr lang="en-US" sz="1450" dirty="0"/>
          </a:p>
          <a:p>
            <a:pPr marL="193358" indent="-193358">
              <a:lnSpc>
                <a:spcPct val="105000"/>
              </a:lnSpc>
              <a:spcAft>
                <a:spcPts val="500"/>
              </a:spcAft>
              <a:buSzPct val="100000"/>
              <a:buChar char="•"/>
            </a:pPr>
            <a:r>
              <a:rPr lang="en-US" sz="1450" b="1" dirty="0">
                <a:solidFill>
                  <a:srgbClr val="1A1A2E"/>
                </a:solidFill>
                <a:latin typeface="Arial" pitchFamily="34" charset="0"/>
                <a:ea typeface="Arial" pitchFamily="34" charset="-122"/>
                <a:cs typeface="Arial" pitchFamily="34" charset="-120"/>
              </a:rPr>
              <a:t>PDF, </a:t>
            </a:r>
            <a:pPr indent="0" marL="0">
              <a:lnSpc>
                <a:spcPct val="105000"/>
              </a:lnSpc>
              <a:spcAft>
                <a:spcPts val="500"/>
              </a:spcAft>
              <a:buNone/>
            </a:pPr>
            <a:r>
              <a:rPr lang="en-US" sz="1450" dirty="0">
                <a:solidFill>
                  <a:srgbClr val="4B5563"/>
                </a:solidFill>
                <a:latin typeface="Arial" pitchFamily="34" charset="0"/>
                <a:ea typeface="Arial" pitchFamily="34" charset="-122"/>
                <a:cs typeface="Arial" pitchFamily="34" charset="-120"/>
              </a:rPr>
              <a:t>prêt à imprimer</a:t>
            </a:r>
            <a:endParaRPr lang="en-US" sz="1450" dirty="0"/>
          </a:p>
        </p:txBody>
      </p:sp>
      <p:sp>
        <p:nvSpPr>
          <p:cNvPr id="7" name="Text 5"/>
          <p:cNvSpPr txBox="1"/>
          <p:nvPr/>
        </p:nvSpPr>
        <p:spPr>
          <a:xfrm>
            <a:off x="548640" y="3749040"/>
            <a:ext cx="4937760" cy="320040"/>
          </a:xfrm>
          <a:prstGeom prst="rect">
            <a:avLst/>
          </a:prstGeom>
          <a:noFill/>
          <a:ln/>
        </p:spPr>
        <p:txBody>
          <a:bodyPr wrap="square" lIns="0" tIns="0" rIns="0" bIns="0" rtlCol="0" anchor="t"/>
          <a:lstStyle/>
          <a:p>
            <a:pPr indent="0" marL="0">
              <a:buNone/>
            </a:pPr>
            <a:r>
              <a:rPr lang="en-US" sz="1600" b="1" dirty="0">
                <a:solidFill>
                  <a:srgbClr val="1A1A2E"/>
                </a:solidFill>
                <a:latin typeface="Arial" pitchFamily="34" charset="0"/>
                <a:ea typeface="Arial" pitchFamily="34" charset="-122"/>
                <a:cs typeface="Arial" pitchFamily="34" charset="-120"/>
              </a:rPr>
              <a:t>Trois mises en page</a:t>
            </a:r>
            <a:endParaRPr lang="en-US" sz="1600" dirty="0"/>
          </a:p>
        </p:txBody>
      </p:sp>
      <p:sp>
        <p:nvSpPr>
          <p:cNvPr id="8" name="Text 6"/>
          <p:cNvSpPr txBox="1"/>
          <p:nvPr/>
        </p:nvSpPr>
        <p:spPr>
          <a:xfrm>
            <a:off x="548640" y="4160520"/>
            <a:ext cx="4937760" cy="1188720"/>
          </a:xfrm>
          <a:prstGeom prst="rect">
            <a:avLst/>
          </a:prstGeom>
          <a:noFill/>
          <a:ln/>
        </p:spPr>
        <p:txBody>
          <a:bodyPr wrap="square" lIns="0" tIns="0" rIns="0" bIns="0" rtlCol="0" anchor="t"/>
          <a:lstStyle/>
          <a:p>
            <a:pPr marL="193358" indent="-193358">
              <a:lnSpc>
                <a:spcPct val="105000"/>
              </a:lnSpc>
              <a:spcAft>
                <a:spcPts val="500"/>
              </a:spcAft>
              <a:buSzPct val="100000"/>
              <a:buChar char="•"/>
            </a:pPr>
            <a:r>
              <a:rPr lang="en-US" sz="1450" b="1" dirty="0">
                <a:solidFill>
                  <a:srgbClr val="1A1A2E"/>
                </a:solidFill>
                <a:latin typeface="Arial" pitchFamily="34" charset="0"/>
                <a:ea typeface="Arial" pitchFamily="34" charset="-122"/>
                <a:cs typeface="Arial" pitchFamily="34" charset="-120"/>
              </a:rPr>
              <a:t>Classique : </a:t>
            </a:r>
            <a:pPr indent="0" marL="0">
              <a:lnSpc>
                <a:spcPct val="105000"/>
              </a:lnSpc>
              <a:spcAft>
                <a:spcPts val="500"/>
              </a:spcAft>
              <a:buNone/>
            </a:pPr>
            <a:r>
              <a:rPr lang="en-US" sz="1450" dirty="0">
                <a:solidFill>
                  <a:srgbClr val="4B5563"/>
                </a:solidFill>
                <a:latin typeface="Arial" pitchFamily="34" charset="0"/>
                <a:ea typeface="Arial" pitchFamily="34" charset="-122"/>
                <a:cs typeface="Arial" pitchFamily="34" charset="-120"/>
              </a:rPr>
              <a:t>sobre et compact</a:t>
            </a:r>
            <a:endParaRPr lang="en-US" sz="1450" dirty="0"/>
          </a:p>
          <a:p>
            <a:pPr marL="193358" indent="-193358">
              <a:lnSpc>
                <a:spcPct val="105000"/>
              </a:lnSpc>
              <a:spcAft>
                <a:spcPts val="500"/>
              </a:spcAft>
              <a:buSzPct val="100000"/>
              <a:buChar char="•"/>
            </a:pPr>
            <a:r>
              <a:rPr lang="en-US" sz="1450" b="1" dirty="0">
                <a:solidFill>
                  <a:srgbClr val="1A1A2E"/>
                </a:solidFill>
                <a:latin typeface="Arial" pitchFamily="34" charset="0"/>
                <a:ea typeface="Arial" pitchFamily="34" charset="-122"/>
                <a:cs typeface="Arial" pitchFamily="34" charset="-120"/>
              </a:rPr>
              <a:t>Aéré : </a:t>
            </a:r>
            <a:pPr indent="0" marL="0">
              <a:lnSpc>
                <a:spcPct val="105000"/>
              </a:lnSpc>
              <a:spcAft>
                <a:spcPts val="500"/>
              </a:spcAft>
              <a:buNone/>
            </a:pPr>
            <a:r>
              <a:rPr lang="en-US" sz="1450" dirty="0">
                <a:solidFill>
                  <a:srgbClr val="4B5563"/>
                </a:solidFill>
                <a:latin typeface="Arial" pitchFamily="34" charset="0"/>
                <a:ea typeface="Arial" pitchFamily="34" charset="-122"/>
                <a:cs typeface="Arial" pitchFamily="34" charset="-120"/>
              </a:rPr>
              <a:t>grand interligne, lettres et mots espacés</a:t>
            </a:r>
            <a:endParaRPr lang="en-US" sz="1450" dirty="0"/>
          </a:p>
          <a:p>
            <a:pPr marL="193358" indent="-193358">
              <a:lnSpc>
                <a:spcPct val="105000"/>
              </a:lnSpc>
              <a:spcAft>
                <a:spcPts val="500"/>
              </a:spcAft>
              <a:buSzPct val="100000"/>
              <a:buChar char="•"/>
            </a:pPr>
            <a:r>
              <a:rPr lang="en-US" sz="1450" b="1" dirty="0">
                <a:solidFill>
                  <a:srgbClr val="1A1A2E"/>
                </a:solidFill>
                <a:latin typeface="Arial" pitchFamily="34" charset="0"/>
                <a:ea typeface="Arial" pitchFamily="34" charset="-122"/>
                <a:cs typeface="Arial" pitchFamily="34" charset="-120"/>
              </a:rPr>
              <a:t>Gros caractères : </a:t>
            </a:r>
            <a:pPr indent="0" marL="0">
              <a:lnSpc>
                <a:spcPct val="105000"/>
              </a:lnSpc>
              <a:spcAft>
                <a:spcPts val="500"/>
              </a:spcAft>
              <a:buNone/>
            </a:pPr>
            <a:r>
              <a:rPr lang="en-US" sz="1450" dirty="0">
                <a:solidFill>
                  <a:srgbClr val="4B5563"/>
                </a:solidFill>
                <a:latin typeface="Arial" pitchFamily="34" charset="0"/>
                <a:ea typeface="Arial" pitchFamily="34" charset="-122"/>
                <a:cs typeface="Arial" pitchFamily="34" charset="-120"/>
              </a:rPr>
              <a:t>corps 18, pour le papier agrandi</a:t>
            </a:r>
            <a:endParaRPr lang="en-US" sz="1450" dirty="0"/>
          </a:p>
        </p:txBody>
      </p:sp>
      <p:sp>
        <p:nvSpPr>
          <p:cNvPr id="9" name="Shape 7"/>
          <p:cNvSpPr/>
          <p:nvPr/>
        </p:nvSpPr>
        <p:spPr>
          <a:xfrm>
            <a:off x="6059230" y="1627632"/>
            <a:ext cx="5438020" cy="4288536"/>
          </a:xfrm>
          <a:prstGeom prst="roundRect">
            <a:avLst>
              <a:gd name="adj" fmla="val 213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10" name="Image 0" descr="La fenêtre « Télécharger » : trois formats et trois mises en page, chacune avec son aperçu">    </p:cNvPr>
          <p:cNvPicPr>
            <a:picLocks noChangeAspect="1"/>
          </p:cNvPicPr>
          <p:nvPr/>
        </p:nvPicPr>
        <p:blipFill>
          <a:blip r:embed="rId1"/>
          <a:stretch>
            <a:fillRect/>
          </a:stretch>
        </p:blipFill>
        <p:spPr>
          <a:xfrm>
            <a:off x="6123238" y="1691640"/>
            <a:ext cx="5310004" cy="4160520"/>
          </a:xfrm>
          <a:prstGeom prst="rect">
            <a:avLst/>
          </a:prstGeom>
        </p:spPr>
      </p:pic>
      <p:sp>
        <p:nvSpPr>
          <p:cNvPr id="11" name="Text 8"/>
          <p:cNvSpPr txBox="1"/>
          <p:nvPr/>
        </p:nvSpPr>
        <p:spPr>
          <a:xfrm>
            <a:off x="548640" y="5687568"/>
            <a:ext cx="11094415" cy="640080"/>
          </a:xfrm>
          <a:prstGeom prst="rect">
            <a:avLst/>
          </a:prstGeom>
          <a:noFill/>
          <a:ln/>
        </p:spPr>
        <p:txBody>
          <a:bodyPr wrap="square" lIns="0" tIns="0" rIns="0" bIns="0" rtlCol="0" anchor="b"/>
          <a:lstStyle/>
          <a:p>
            <a:pPr indent="0" marL="0">
              <a:lnSpc>
                <a:spcPct val="105000"/>
              </a:lnSpc>
              <a:buNone/>
            </a:pPr>
            <a:r>
              <a:rPr lang="en-US" sz="950" dirty="0">
                <a:solidFill>
                  <a:srgbClr val="6B7280"/>
                </a:solidFill>
                <a:latin typeface="Arial" pitchFamily="34" charset="0"/>
                <a:ea typeface="Arial" pitchFamily="34" charset="-122"/>
                <a:cs typeface="Arial" pitchFamily="34" charset="-120"/>
              </a:rPr>
              <a:t>Le document porte en tête le nom du module et la date ; une note de fin rappelle qu'il vient d'une IA et qu'il est à relire.</a:t>
            </a:r>
            <a:endParaRPr lang="en-US" sz="950" dirty="0"/>
          </a:p>
        </p:txBody>
      </p:sp>
      <p:sp>
        <p:nvSpPr>
          <p:cNvPr id="12" name="Text 9"/>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13" name="Text 10"/>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10 / 18</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Communiquer autrement, en pictogrammes</a:t>
            </a:r>
            <a:endParaRPr lang="en-US" sz="3000" dirty="0"/>
          </a:p>
        </p:txBody>
      </p:sp>
      <p:sp>
        <p:nvSpPr>
          <p:cNvPr id="4" name="Text 2"/>
          <p:cNvSpPr txBox="1"/>
          <p:nvPr/>
        </p:nvSpPr>
        <p:spPr>
          <a:xfrm>
            <a:off x="548640" y="1600200"/>
            <a:ext cx="4846320" cy="3840480"/>
          </a:xfrm>
          <a:prstGeom prst="rect">
            <a:avLst/>
          </a:prstGeom>
          <a:noFill/>
          <a:ln/>
        </p:spPr>
        <p:txBody>
          <a:bodyPr wrap="square" lIns="0" tIns="0" rIns="0" bIns="0" rtlCol="0" anchor="t"/>
          <a:lstStyle/>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Cinq modules à pictogrammes :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phrase en pictogrammes, tableau de communication, séquentiel illustré, emploi du temps visuel, scénario social.</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Les images viennent d’ARASAAC,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pas de l’IA : la banque est interrogée mot par mot.</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La clé de Fitzgerald :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chaque case porte la couleur de sa famille ET son nom, écrit.</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Chaque case se corrige :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autre pictogramme, pluriel, passé, futur.</a:t>
            </a:r>
            <a:endParaRPr lang="en-US" sz="1500" dirty="0"/>
          </a:p>
        </p:txBody>
      </p:sp>
      <p:sp>
        <p:nvSpPr>
          <p:cNvPr id="5" name="Shape 3"/>
          <p:cNvSpPr/>
          <p:nvPr/>
        </p:nvSpPr>
        <p:spPr>
          <a:xfrm>
            <a:off x="5696712" y="1490472"/>
            <a:ext cx="5980176" cy="3514466"/>
          </a:xfrm>
          <a:prstGeom prst="roundRect">
            <a:avLst>
              <a:gd name="adj" fmla="val 260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6" name="Image 0" descr="Une bande CAA réelle : « Demain nous irons à la piscine » en pictogrammes, avec le compte rendu de l’IA">    </p:cNvPr>
          <p:cNvPicPr>
            <a:picLocks noChangeAspect="1"/>
          </p:cNvPicPr>
          <p:nvPr/>
        </p:nvPicPr>
        <p:blipFill>
          <a:blip r:embed="rId1"/>
          <a:stretch>
            <a:fillRect/>
          </a:stretch>
        </p:blipFill>
        <p:spPr>
          <a:xfrm>
            <a:off x="5760720" y="1554480"/>
            <a:ext cx="5852160" cy="3386450"/>
          </a:xfrm>
          <a:prstGeom prst="rect">
            <a:avLst/>
          </a:prstGeom>
        </p:spPr>
      </p:pic>
      <p:sp>
        <p:nvSpPr>
          <p:cNvPr id="7" name="Text 4"/>
          <p:cNvSpPr txBox="1"/>
          <p:nvPr/>
        </p:nvSpPr>
        <p:spPr>
          <a:xfrm>
            <a:off x="548640" y="5687568"/>
            <a:ext cx="11094415" cy="640080"/>
          </a:xfrm>
          <a:prstGeom prst="rect">
            <a:avLst/>
          </a:prstGeom>
          <a:noFill/>
          <a:ln/>
        </p:spPr>
        <p:txBody>
          <a:bodyPr wrap="square" lIns="0" tIns="0" rIns="0" bIns="0" rtlCol="0" anchor="b"/>
          <a:lstStyle/>
          <a:p>
            <a:pPr indent="0" marL="0">
              <a:lnSpc>
                <a:spcPct val="105000"/>
              </a:lnSpc>
              <a:buNone/>
            </a:pPr>
            <a:r>
              <a:rPr lang="en-US" sz="950" dirty="0">
                <a:solidFill>
                  <a:srgbClr val="6B7280"/>
                </a:solidFill>
                <a:latin typeface="Arial" pitchFamily="34" charset="0"/>
                <a:ea typeface="Arial" pitchFamily="34" charset="-122"/>
                <a:cs typeface="Arial" pitchFamily="34" charset="-120"/>
              </a:rPr>
              <a:t>Les symboles pictographiques utilisés sont la propriété du Gouvernement d'Aragon et ont été créés par Sergio Palao pour ARASAAC (http://www.arasaac.org), qui les distribuent sous Licence Creative Commons BY-NC-SA (https://creativecommons.org/licenses/by-nc-sa/4.0/deed.fr).</a:t>
            </a:r>
            <a:endParaRPr lang="en-US" sz="950" dirty="0"/>
          </a:p>
        </p:txBody>
      </p:sp>
      <p:sp>
        <p:nvSpPr>
          <p:cNvPr id="8" name="Text 5"/>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9" name="Text 6"/>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11 / 18</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2 · Comment ça marche</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Un exemple : aménager une évaluation</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4e, géographie. PAP : temps majoré d'un tiers, documents agrandis. 55 minutes, et un croquis à colorier.</a:t>
            </a:r>
            <a:endParaRPr lang="en-US" sz="1700" dirty="0"/>
          </a:p>
        </p:txBody>
      </p:sp>
      <p:sp>
        <p:nvSpPr>
          <p:cNvPr id="5" name="Shape 3"/>
          <p:cNvSpPr/>
          <p:nvPr/>
        </p:nvSpPr>
        <p:spPr>
          <a:xfrm>
            <a:off x="548640" y="2240280"/>
            <a:ext cx="5364328" cy="3246120"/>
          </a:xfrm>
          <a:prstGeom prst="roundRect">
            <a:avLst>
              <a:gd name="adj" fmla="val 3944"/>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Text 4"/>
          <p:cNvSpPr txBox="1"/>
          <p:nvPr/>
        </p:nvSpPr>
        <p:spPr>
          <a:xfrm>
            <a:off x="914400" y="2560320"/>
            <a:ext cx="4632808" cy="365760"/>
          </a:xfrm>
          <a:prstGeom prst="rect">
            <a:avLst/>
          </a:prstGeom>
          <a:noFill/>
          <a:ln/>
        </p:spPr>
        <p:txBody>
          <a:bodyPr wrap="square" lIns="0" tIns="0" rIns="0" bIns="0" rtlCol="0" anchor="t"/>
          <a:lstStyle/>
          <a:p>
            <a:pPr indent="0" marL="0">
              <a:buNone/>
            </a:pPr>
            <a:r>
              <a:rPr lang="en-US" sz="1900" b="1" dirty="0">
                <a:solidFill>
                  <a:srgbClr val="92400E"/>
                </a:solidFill>
                <a:latin typeface="Arial" pitchFamily="34" charset="0"/>
                <a:ea typeface="Arial" pitchFamily="34" charset="-122"/>
                <a:cs typeface="Arial" pitchFamily="34" charset="-120"/>
              </a:rPr>
              <a:t>Avant</a:t>
            </a:r>
            <a:endParaRPr lang="en-US" sz="1900" dirty="0"/>
          </a:p>
        </p:txBody>
      </p:sp>
      <p:sp>
        <p:nvSpPr>
          <p:cNvPr id="7" name="Text 5"/>
          <p:cNvSpPr txBox="1"/>
          <p:nvPr/>
        </p:nvSpPr>
        <p:spPr>
          <a:xfrm>
            <a:off x="914400" y="3063240"/>
            <a:ext cx="4632808" cy="2194560"/>
          </a:xfrm>
          <a:prstGeom prst="rect">
            <a:avLst/>
          </a:prstGeom>
          <a:noFill/>
          <a:ln/>
        </p:spPr>
        <p:txBody>
          <a:bodyPr wrap="square" lIns="0" tIns="0" rIns="0" bIns="0" rtlCol="0" anchor="t"/>
          <a:lstStyle/>
          <a:p>
            <a:pPr indent="0" marL="0">
              <a:lnSpc>
                <a:spcPct val="110000"/>
              </a:lnSpc>
              <a:buNone/>
            </a:pPr>
            <a:r>
              <a:rPr lang="en-US" sz="1600" dirty="0">
                <a:solidFill>
                  <a:srgbClr val="4B5563"/>
                </a:solidFill>
                <a:latin typeface="Arial" pitchFamily="34" charset="0"/>
                <a:ea typeface="Arial" pitchFamily="34" charset="-122"/>
                <a:cs typeface="Arial" pitchFamily="34" charset="-120"/>
              </a:rPr>
              <a:t>Une version « allégée » faite à la main : deux exercices supprimés, dont celui qui vérifiait l'objectif, et « Évaluation adaptée » en titre de la copie.</a:t>
            </a:r>
            <a:endParaRPr lang="en-US" sz="1600" dirty="0"/>
          </a:p>
        </p:txBody>
      </p:sp>
      <p:sp>
        <p:nvSpPr>
          <p:cNvPr id="8" name="Shape 6"/>
          <p:cNvSpPr/>
          <p:nvPr/>
        </p:nvSpPr>
        <p:spPr>
          <a:xfrm>
            <a:off x="6278728" y="2240280"/>
            <a:ext cx="5364328" cy="3246120"/>
          </a:xfrm>
          <a:prstGeom prst="roundRect">
            <a:avLst>
              <a:gd name="adj" fmla="val 3944"/>
            </a:avLst>
          </a:prstGeom>
          <a:solidFill>
            <a:srgbClr val="EFF6FF"/>
          </a:solidFill>
          <a:ln w="19050">
            <a:solidFill>
              <a:srgbClr val="1D4ED8"/>
            </a:solidFill>
            <a:prstDash val="solid"/>
          </a:ln>
          <a:effectLst>
            <a:outerShdw sx="100000" sy="100000" kx="0" ky="0" algn="bl" rotWithShape="0" blurRad="114300" dist="25400" dir="5400000">
              <a:srgbClr val="000000">
                <a:alpha val="8000"/>
              </a:srgbClr>
            </a:outerShdw>
          </a:effectLst>
        </p:spPr>
      </p:sp>
      <p:sp>
        <p:nvSpPr>
          <p:cNvPr id="9" name="Text 7"/>
          <p:cNvSpPr txBox="1"/>
          <p:nvPr/>
        </p:nvSpPr>
        <p:spPr>
          <a:xfrm>
            <a:off x="6644488" y="2560320"/>
            <a:ext cx="4632808" cy="365760"/>
          </a:xfrm>
          <a:prstGeom prst="rect">
            <a:avLst/>
          </a:prstGeom>
          <a:noFill/>
          <a:ln/>
        </p:spPr>
        <p:txBody>
          <a:bodyPr wrap="square" lIns="0" tIns="0" rIns="0" bIns="0" rtlCol="0" anchor="t"/>
          <a:lstStyle/>
          <a:p>
            <a:pPr indent="0" marL="0">
              <a:buNone/>
            </a:pPr>
            <a:r>
              <a:rPr lang="en-US" sz="1900" b="1" dirty="0">
                <a:solidFill>
                  <a:srgbClr val="1E40AF"/>
                </a:solidFill>
                <a:latin typeface="Arial" pitchFamily="34" charset="0"/>
                <a:ea typeface="Arial" pitchFamily="34" charset="-122"/>
                <a:cs typeface="Arial" pitchFamily="34" charset="-120"/>
              </a:rPr>
              <a:t>Avec « Aménager une évaluation »</a:t>
            </a:r>
            <a:endParaRPr lang="en-US" sz="1900" dirty="0"/>
          </a:p>
        </p:txBody>
      </p:sp>
      <p:sp>
        <p:nvSpPr>
          <p:cNvPr id="10" name="Text 8"/>
          <p:cNvSpPr txBox="1"/>
          <p:nvPr/>
        </p:nvSpPr>
        <p:spPr>
          <a:xfrm>
            <a:off x="6644488" y="3063240"/>
            <a:ext cx="4632808" cy="2286000"/>
          </a:xfrm>
          <a:prstGeom prst="rect">
            <a:avLst/>
          </a:prstGeom>
          <a:noFill/>
          <a:ln/>
        </p:spPr>
        <p:txBody>
          <a:bodyPr wrap="square" lIns="0" tIns="0" rIns="0" bIns="0" rtlCol="0" anchor="t"/>
          <a:lstStyle/>
          <a:p>
            <a:pPr marL="200025" indent="-200025">
              <a:lnSpc>
                <a:spcPct val="105000"/>
              </a:lnSpc>
              <a:spcAft>
                <a:spcPts val="800"/>
              </a:spcAft>
              <a:buSzPct val="100000"/>
              <a:buChar char="•"/>
            </a:pPr>
            <a:r>
              <a:rPr lang="en-US" sz="1500" dirty="0">
                <a:solidFill>
                  <a:srgbClr val="1A1A2E"/>
                </a:solidFill>
                <a:latin typeface="Arial" pitchFamily="34" charset="0"/>
                <a:ea typeface="Arial" pitchFamily="34" charset="-122"/>
                <a:cs typeface="Arial" pitchFamily="34" charset="-120"/>
              </a:rPr>
              <a:t>Décrire le paysage reste ce qu’on évalue.</a:t>
            </a:r>
            <a:endParaRPr lang="en-US" sz="1500" dirty="0"/>
          </a:p>
          <a:p>
            <a:pPr marL="200025" indent="-200025">
              <a:lnSpc>
                <a:spcPct val="105000"/>
              </a:lnSpc>
              <a:spcAft>
                <a:spcPts val="800"/>
              </a:spcAft>
              <a:buSzPct val="100000"/>
              <a:buChar char="•"/>
            </a:pPr>
            <a:r>
              <a:rPr lang="en-US" sz="1500" dirty="0">
                <a:solidFill>
                  <a:srgbClr val="1A1A2E"/>
                </a:solidFill>
                <a:latin typeface="Arial" pitchFamily="34" charset="0"/>
                <a:ea typeface="Arial" pitchFamily="34" charset="-122"/>
                <a:cs typeface="Arial" pitchFamily="34" charset="-120"/>
              </a:rPr>
              <a:t>Lire les consignes, écrire lisiblement, colorier sont aménagés.</a:t>
            </a:r>
            <a:endParaRPr lang="en-US" sz="1500" dirty="0"/>
          </a:p>
          <a:p>
            <a:pPr marL="200025" indent="-200025">
              <a:lnSpc>
                <a:spcPct val="105000"/>
              </a:lnSpc>
              <a:spcAft>
                <a:spcPts val="800"/>
              </a:spcAft>
              <a:buSzPct val="100000"/>
              <a:buChar char="•"/>
            </a:pPr>
            <a:r>
              <a:rPr lang="en-US" sz="1500" dirty="0">
                <a:solidFill>
                  <a:srgbClr val="1A1A2E"/>
                </a:solidFill>
                <a:latin typeface="Arial" pitchFamily="34" charset="0"/>
                <a:ea typeface="Arial" pitchFamily="34" charset="-122"/>
                <a:cs typeface="Arial" pitchFamily="34" charset="-120"/>
              </a:rPr>
              <a:t>Chaque aménagement cite sa ligne de la liste nationale du LPI, mot pour mot.</a:t>
            </a:r>
            <a:endParaRPr lang="en-US" sz="1500" dirty="0"/>
          </a:p>
          <a:p>
            <a:pPr marL="200025" indent="-200025">
              <a:lnSpc>
                <a:spcPct val="105000"/>
              </a:lnSpc>
              <a:spcAft>
                <a:spcPts val="800"/>
              </a:spcAft>
              <a:buSzPct val="100000"/>
              <a:buChar char="•"/>
            </a:pPr>
            <a:r>
              <a:rPr lang="en-US" sz="1500" dirty="0">
                <a:solidFill>
                  <a:srgbClr val="1A1A2E"/>
                </a:solidFill>
                <a:latin typeface="Arial" pitchFamily="34" charset="0"/>
                <a:ea typeface="Arial" pitchFamily="34" charset="-122"/>
                <a:cs typeface="Arial" pitchFamily="34" charset="-120"/>
              </a:rPr>
              <a:t>La feuille de l’élève ressemble à celle de la classe.</a:t>
            </a:r>
            <a:endParaRPr lang="en-US" sz="1500" dirty="0"/>
          </a:p>
        </p:txBody>
      </p:sp>
      <p:sp>
        <p:nvSpPr>
          <p:cNvPr id="11" name="Text 9"/>
          <p:cNvSpPr txBox="1"/>
          <p:nvPr/>
        </p:nvSpPr>
        <p:spPr>
          <a:xfrm>
            <a:off x="548640" y="5687568"/>
            <a:ext cx="11094415" cy="640080"/>
          </a:xfrm>
          <a:prstGeom prst="rect">
            <a:avLst/>
          </a:prstGeom>
          <a:noFill/>
          <a:ln/>
        </p:spPr>
        <p:txBody>
          <a:bodyPr wrap="square" lIns="0" tIns="0" rIns="0" bIns="0" rtlCol="0" anchor="b"/>
          <a:lstStyle/>
          <a:p>
            <a:pPr indent="0" marL="0">
              <a:lnSpc>
                <a:spcPct val="105000"/>
              </a:lnSpc>
              <a:buNone/>
            </a:pPr>
            <a:r>
              <a:rPr lang="en-US" sz="950" dirty="0">
                <a:solidFill>
                  <a:srgbClr val="6B7280"/>
                </a:solidFill>
                <a:latin typeface="Arial" pitchFamily="34" charset="0"/>
                <a:ea typeface="Arial" pitchFamily="34" charset="-122"/>
                <a:cs typeface="Arial" pitchFamily="34" charset="-120"/>
              </a:rPr>
              <a:t>Cas d'usage du site. Réseau Canopé : agir sur ce qu'on évalue « dénature l'exercice à évaluer » ; on n'aménage que le reste, avec la liste nationale du LPI (2026).</a:t>
            </a:r>
            <a:endParaRPr lang="en-US" sz="950" dirty="0"/>
          </a:p>
        </p:txBody>
      </p:sp>
      <p:sp>
        <p:nvSpPr>
          <p:cNvPr id="12" name="Text 10"/>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13" name="Text 11"/>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12 / 18</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3 · Ce à quoi nous tenons</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Une IA visible, et faillible</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L'intervention de l'IA ne doit jamais passer pour une opération automatique et sûre.</a:t>
            </a:r>
            <a:endParaRPr lang="en-US" sz="1700" dirty="0"/>
          </a:p>
        </p:txBody>
      </p:sp>
      <p:sp>
        <p:nvSpPr>
          <p:cNvPr id="5" name="Shape 3"/>
          <p:cNvSpPr/>
          <p:nvPr/>
        </p:nvSpPr>
        <p:spPr>
          <a:xfrm>
            <a:off x="548640" y="2148840"/>
            <a:ext cx="3515258" cy="3108960"/>
          </a:xfrm>
          <a:prstGeom prst="roundRect">
            <a:avLst>
              <a:gd name="adj" fmla="val 411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6" name="Shape 4"/>
          <p:cNvSpPr/>
          <p:nvPr/>
        </p:nvSpPr>
        <p:spPr>
          <a:xfrm>
            <a:off x="914400" y="2514600"/>
            <a:ext cx="658368" cy="658368"/>
          </a:xfrm>
          <a:prstGeom prst="roundRect">
            <a:avLst>
              <a:gd name="adj" fmla="val 26000"/>
            </a:avLst>
          </a:prstGeom>
          <a:solidFill>
            <a:srgbClr val="EFF6FF"/>
          </a:solidFill>
          <a:ln/>
        </p:spPr>
      </p:sp>
      <p:pic>
        <p:nvPicPr>
          <p:cNvPr id="7" name="Image 0" descr="/var/folders/b7/tkzbyvzx72qcg9wb0t1jybvm0000gn/T/diaporama-inclusia-g8akKt/icone-eye-1D4ED8.png">    </p:cNvPr>
          <p:cNvPicPr>
            <a:picLocks noChangeAspect="1"/>
          </p:cNvPicPr>
          <p:nvPr/>
        </p:nvPicPr>
        <p:blipFill>
          <a:blip r:embed="rId1"/>
          <a:stretch>
            <a:fillRect/>
          </a:stretch>
        </p:blipFill>
        <p:spPr>
          <a:xfrm>
            <a:off x="1059241" y="2659441"/>
            <a:ext cx="368686" cy="368686"/>
          </a:xfrm>
          <a:prstGeom prst="rect">
            <a:avLst/>
          </a:prstGeom>
        </p:spPr>
      </p:pic>
      <p:sp>
        <p:nvSpPr>
          <p:cNvPr id="8" name="Text 5"/>
          <p:cNvSpPr txBox="1"/>
          <p:nvPr/>
        </p:nvSpPr>
        <p:spPr>
          <a:xfrm>
            <a:off x="1737360" y="2514600"/>
            <a:ext cx="2052218" cy="658368"/>
          </a:xfrm>
          <a:prstGeom prst="rect">
            <a:avLst/>
          </a:prstGeom>
          <a:noFill/>
          <a:ln/>
        </p:spPr>
        <p:txBody>
          <a:bodyPr wrap="square" lIns="0" tIns="0" rIns="0" bIns="0" rtlCol="0" anchor="ctr"/>
          <a:lstStyle/>
          <a:p>
            <a:pPr indent="0" marL="0">
              <a:buNone/>
            </a:pPr>
            <a:r>
              <a:rPr lang="en-US" sz="2400" b="1" dirty="0">
                <a:solidFill>
                  <a:srgbClr val="1A1A2E"/>
                </a:solidFill>
                <a:latin typeface="Arial" pitchFamily="34" charset="0"/>
                <a:ea typeface="Arial" pitchFamily="34" charset="-122"/>
                <a:cs typeface="Arial" pitchFamily="34" charset="-120"/>
              </a:rPr>
              <a:t>Avant</a:t>
            </a:r>
            <a:endParaRPr lang="en-US" sz="2400" dirty="0"/>
          </a:p>
        </p:txBody>
      </p:sp>
      <p:sp>
        <p:nvSpPr>
          <p:cNvPr id="9" name="Text 6"/>
          <p:cNvSpPr txBox="1"/>
          <p:nvPr/>
        </p:nvSpPr>
        <p:spPr>
          <a:xfrm>
            <a:off x="914400" y="3474720"/>
            <a:ext cx="2783738" cy="1645920"/>
          </a:xfrm>
          <a:prstGeom prst="rect">
            <a:avLst/>
          </a:prstGeom>
          <a:noFill/>
          <a:ln/>
        </p:spPr>
        <p:txBody>
          <a:bodyPr wrap="square" lIns="0" tIns="0" rIns="0" bIns="0" rtlCol="0" anchor="t"/>
          <a:lstStyle/>
          <a:p>
            <a:pPr indent="0" marL="0">
              <a:lnSpc>
                <a:spcPct val="105000"/>
              </a:lnSpc>
              <a:spcAft>
                <a:spcPts val="800"/>
              </a:spcAft>
              <a:buNone/>
            </a:pPr>
            <a:r>
              <a:rPr lang="en-US" sz="1600" dirty="0">
                <a:solidFill>
                  <a:srgbClr val="4B5563"/>
                </a:solidFill>
                <a:latin typeface="Arial" pitchFamily="34" charset="0"/>
                <a:ea typeface="Arial" pitchFamily="34" charset="-122"/>
                <a:cs typeface="Arial" pitchFamily="34" charset="-120"/>
              </a:rPr>
              <a:t>Le site dit ce que l'IA va faire,</a:t>
            </a:r>
            <a:endParaRPr lang="en-US" sz="1600" dirty="0"/>
          </a:p>
          <a:p>
            <a:pPr indent="0" marL="0">
              <a:lnSpc>
                <a:spcPct val="105000"/>
              </a:lnSpc>
              <a:spcAft>
                <a:spcPts val="800"/>
              </a:spcAft>
              <a:buNone/>
            </a:pPr>
            <a:r>
              <a:rPr lang="en-US" sz="1600" dirty="0">
                <a:solidFill>
                  <a:srgbClr val="4B5563"/>
                </a:solidFill>
                <a:latin typeface="Arial" pitchFamily="34" charset="0"/>
                <a:ea typeface="Arial" pitchFamily="34" charset="-122"/>
                <a:cs typeface="Arial" pitchFamily="34" charset="-120"/>
              </a:rPr>
              <a:t>et ce qu'elle ne fait pas.</a:t>
            </a:r>
            <a:endParaRPr lang="en-US" sz="1600" dirty="0"/>
          </a:p>
        </p:txBody>
      </p:sp>
      <p:sp>
        <p:nvSpPr>
          <p:cNvPr id="10" name="Shape 7"/>
          <p:cNvSpPr/>
          <p:nvPr/>
        </p:nvSpPr>
        <p:spPr>
          <a:xfrm>
            <a:off x="4338218" y="2148840"/>
            <a:ext cx="3515258" cy="3108960"/>
          </a:xfrm>
          <a:prstGeom prst="roundRect">
            <a:avLst>
              <a:gd name="adj" fmla="val 411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1" name="Shape 8"/>
          <p:cNvSpPr/>
          <p:nvPr/>
        </p:nvSpPr>
        <p:spPr>
          <a:xfrm>
            <a:off x="4703978" y="2514600"/>
            <a:ext cx="658368" cy="658368"/>
          </a:xfrm>
          <a:prstGeom prst="roundRect">
            <a:avLst>
              <a:gd name="adj" fmla="val 26000"/>
            </a:avLst>
          </a:prstGeom>
          <a:solidFill>
            <a:srgbClr val="EFF6FF"/>
          </a:solidFill>
          <a:ln/>
        </p:spPr>
      </p:sp>
      <p:pic>
        <p:nvPicPr>
          <p:cNvPr id="12" name="Image 1" descr="/var/folders/b7/tkzbyvzx72qcg9wb0t1jybvm0000gn/T/diaporama-inclusia-g8akKt/icone-list-1D4ED8.png">    </p:cNvPr>
          <p:cNvPicPr>
            <a:picLocks noChangeAspect="1"/>
          </p:cNvPicPr>
          <p:nvPr/>
        </p:nvPicPr>
        <p:blipFill>
          <a:blip r:embed="rId2"/>
          <a:stretch>
            <a:fillRect/>
          </a:stretch>
        </p:blipFill>
        <p:spPr>
          <a:xfrm>
            <a:off x="4848819" y="2659441"/>
            <a:ext cx="368686" cy="368686"/>
          </a:xfrm>
          <a:prstGeom prst="rect">
            <a:avLst/>
          </a:prstGeom>
        </p:spPr>
      </p:pic>
      <p:sp>
        <p:nvSpPr>
          <p:cNvPr id="13" name="Text 9"/>
          <p:cNvSpPr txBox="1"/>
          <p:nvPr/>
        </p:nvSpPr>
        <p:spPr>
          <a:xfrm>
            <a:off x="5526938" y="2514600"/>
            <a:ext cx="2052218" cy="658368"/>
          </a:xfrm>
          <a:prstGeom prst="rect">
            <a:avLst/>
          </a:prstGeom>
          <a:noFill/>
          <a:ln/>
        </p:spPr>
        <p:txBody>
          <a:bodyPr wrap="square" lIns="0" tIns="0" rIns="0" bIns="0" rtlCol="0" anchor="ctr"/>
          <a:lstStyle/>
          <a:p>
            <a:pPr indent="0" marL="0">
              <a:buNone/>
            </a:pPr>
            <a:r>
              <a:rPr lang="en-US" sz="2400" b="1" dirty="0">
                <a:solidFill>
                  <a:srgbClr val="1A1A2E"/>
                </a:solidFill>
                <a:latin typeface="Arial" pitchFamily="34" charset="0"/>
                <a:ea typeface="Arial" pitchFamily="34" charset="-122"/>
                <a:cs typeface="Arial" pitchFamily="34" charset="-120"/>
              </a:rPr>
              <a:t>Après</a:t>
            </a:r>
            <a:endParaRPr lang="en-US" sz="2400" dirty="0"/>
          </a:p>
        </p:txBody>
      </p:sp>
      <p:sp>
        <p:nvSpPr>
          <p:cNvPr id="14" name="Text 10"/>
          <p:cNvSpPr txBox="1"/>
          <p:nvPr/>
        </p:nvSpPr>
        <p:spPr>
          <a:xfrm>
            <a:off x="4703978" y="3474720"/>
            <a:ext cx="2783738" cy="1645920"/>
          </a:xfrm>
          <a:prstGeom prst="rect">
            <a:avLst/>
          </a:prstGeom>
          <a:noFill/>
          <a:ln/>
        </p:spPr>
        <p:txBody>
          <a:bodyPr wrap="square" lIns="0" tIns="0" rIns="0" bIns="0" rtlCol="0" anchor="t"/>
          <a:lstStyle/>
          <a:p>
            <a:pPr indent="0" marL="0">
              <a:lnSpc>
                <a:spcPct val="105000"/>
              </a:lnSpc>
              <a:spcAft>
                <a:spcPts val="800"/>
              </a:spcAft>
              <a:buNone/>
            </a:pPr>
            <a:r>
              <a:rPr lang="en-US" sz="1600" dirty="0">
                <a:solidFill>
                  <a:srgbClr val="4B5563"/>
                </a:solidFill>
                <a:latin typeface="Arial" pitchFamily="34" charset="0"/>
                <a:ea typeface="Arial" pitchFamily="34" charset="-122"/>
                <a:cs typeface="Arial" pitchFamily="34" charset="-120"/>
              </a:rPr>
              <a:t>Il rend compte de ce qu’elle a réellement produit,</a:t>
            </a:r>
            <a:endParaRPr lang="en-US" sz="1600" dirty="0"/>
          </a:p>
          <a:p>
            <a:pPr indent="0" marL="0">
              <a:lnSpc>
                <a:spcPct val="105000"/>
              </a:lnSpc>
              <a:spcAft>
                <a:spcPts val="800"/>
              </a:spcAft>
              <a:buNone/>
            </a:pPr>
            <a:r>
              <a:rPr lang="en-US" sz="1600" dirty="0">
                <a:solidFill>
                  <a:srgbClr val="4B5563"/>
                </a:solidFill>
                <a:latin typeface="Arial" pitchFamily="34" charset="0"/>
                <a:ea typeface="Arial" pitchFamily="34" charset="-122"/>
                <a:cs typeface="Arial" pitchFamily="34" charset="-120"/>
              </a:rPr>
              <a:t>et signale où regarder en premier.</a:t>
            </a:r>
            <a:endParaRPr lang="en-US" sz="1600" dirty="0"/>
          </a:p>
        </p:txBody>
      </p:sp>
      <p:sp>
        <p:nvSpPr>
          <p:cNvPr id="15" name="Shape 11"/>
          <p:cNvSpPr/>
          <p:nvPr/>
        </p:nvSpPr>
        <p:spPr>
          <a:xfrm>
            <a:off x="8127797" y="2148840"/>
            <a:ext cx="3515258" cy="3108960"/>
          </a:xfrm>
          <a:prstGeom prst="roundRect">
            <a:avLst>
              <a:gd name="adj" fmla="val 411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6" name="Shape 12"/>
          <p:cNvSpPr/>
          <p:nvPr/>
        </p:nvSpPr>
        <p:spPr>
          <a:xfrm>
            <a:off x="8493557" y="2514600"/>
            <a:ext cx="658368" cy="658368"/>
          </a:xfrm>
          <a:prstGeom prst="roundRect">
            <a:avLst>
              <a:gd name="adj" fmla="val 26000"/>
            </a:avLst>
          </a:prstGeom>
          <a:solidFill>
            <a:srgbClr val="EFF6FF"/>
          </a:solidFill>
          <a:ln/>
        </p:spPr>
      </p:sp>
      <p:pic>
        <p:nvPicPr>
          <p:cNvPr id="17" name="Image 2" descr="/var/folders/b7/tkzbyvzx72qcg9wb0t1jybvm0000gn/T/diaporama-inclusia-g8akKt/icone-pencil-1D4ED8.png">    </p:cNvPr>
          <p:cNvPicPr>
            <a:picLocks noChangeAspect="1"/>
          </p:cNvPicPr>
          <p:nvPr/>
        </p:nvPicPr>
        <p:blipFill>
          <a:blip r:embed="rId3"/>
          <a:stretch>
            <a:fillRect/>
          </a:stretch>
        </p:blipFill>
        <p:spPr>
          <a:xfrm>
            <a:off x="8638398" y="2659441"/>
            <a:ext cx="368686" cy="368686"/>
          </a:xfrm>
          <a:prstGeom prst="rect">
            <a:avLst/>
          </a:prstGeom>
        </p:spPr>
      </p:pic>
      <p:sp>
        <p:nvSpPr>
          <p:cNvPr id="18" name="Text 13"/>
          <p:cNvSpPr txBox="1"/>
          <p:nvPr/>
        </p:nvSpPr>
        <p:spPr>
          <a:xfrm>
            <a:off x="9316517" y="2514600"/>
            <a:ext cx="2052218" cy="658368"/>
          </a:xfrm>
          <a:prstGeom prst="rect">
            <a:avLst/>
          </a:prstGeom>
          <a:noFill/>
          <a:ln/>
        </p:spPr>
        <p:txBody>
          <a:bodyPr wrap="square" lIns="0" tIns="0" rIns="0" bIns="0" rtlCol="0" anchor="ctr"/>
          <a:lstStyle/>
          <a:p>
            <a:pPr indent="0" marL="0">
              <a:buNone/>
            </a:pPr>
            <a:r>
              <a:rPr lang="en-US" sz="2400" b="1" dirty="0">
                <a:solidFill>
                  <a:srgbClr val="1A1A2E"/>
                </a:solidFill>
                <a:latin typeface="Arial" pitchFamily="34" charset="0"/>
                <a:ea typeface="Arial" pitchFamily="34" charset="-122"/>
                <a:cs typeface="Arial" pitchFamily="34" charset="-120"/>
              </a:rPr>
              <a:t>Toujours</a:t>
            </a:r>
            <a:endParaRPr lang="en-US" sz="2400" dirty="0"/>
          </a:p>
        </p:txBody>
      </p:sp>
      <p:sp>
        <p:nvSpPr>
          <p:cNvPr id="19" name="Text 14"/>
          <p:cNvSpPr txBox="1"/>
          <p:nvPr/>
        </p:nvSpPr>
        <p:spPr>
          <a:xfrm>
            <a:off x="8493557" y="3474720"/>
            <a:ext cx="2783738" cy="1645920"/>
          </a:xfrm>
          <a:prstGeom prst="rect">
            <a:avLst/>
          </a:prstGeom>
          <a:noFill/>
          <a:ln/>
        </p:spPr>
        <p:txBody>
          <a:bodyPr wrap="square" lIns="0" tIns="0" rIns="0" bIns="0" rtlCol="0" anchor="t"/>
          <a:lstStyle/>
          <a:p>
            <a:pPr indent="0" marL="0">
              <a:lnSpc>
                <a:spcPct val="105000"/>
              </a:lnSpc>
              <a:spcAft>
                <a:spcPts val="800"/>
              </a:spcAft>
              <a:buNone/>
            </a:pPr>
            <a:r>
              <a:rPr lang="en-US" sz="1600" dirty="0">
                <a:solidFill>
                  <a:srgbClr val="4B5563"/>
                </a:solidFill>
                <a:latin typeface="Arial" pitchFamily="34" charset="0"/>
                <a:ea typeface="Arial" pitchFamily="34" charset="-122"/>
                <a:cs typeface="Arial" pitchFamily="34" charset="-120"/>
              </a:rPr>
              <a:t>Tout reste modifiable.</a:t>
            </a:r>
            <a:endParaRPr lang="en-US" sz="1600" dirty="0"/>
          </a:p>
          <a:p>
            <a:pPr indent="0" marL="0">
              <a:lnSpc>
                <a:spcPct val="105000"/>
              </a:lnSpc>
              <a:spcAft>
                <a:spcPts val="800"/>
              </a:spcAft>
              <a:buNone/>
            </a:pPr>
            <a:r>
              <a:rPr lang="en-US" sz="1600" dirty="0">
                <a:solidFill>
                  <a:srgbClr val="4B5563"/>
                </a:solidFill>
                <a:latin typeface="Arial" pitchFamily="34" charset="0"/>
                <a:ea typeface="Arial" pitchFamily="34" charset="-122"/>
                <a:cs typeface="Arial" pitchFamily="34" charset="-120"/>
              </a:rPr>
              <a:t>Chaque résultat est à vérifier avant de le donner à un élève.</a:t>
            </a:r>
            <a:endParaRPr lang="en-US" sz="1600" dirty="0"/>
          </a:p>
        </p:txBody>
      </p:sp>
      <p:sp>
        <p:nvSpPr>
          <p:cNvPr id="20" name="Text 15"/>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1" name="Text 16"/>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13 / 18</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3 · Ce à quoi nous tenons</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Vos données, vos choix</a:t>
            </a:r>
            <a:endParaRPr lang="en-US" sz="3000" dirty="0"/>
          </a:p>
        </p:txBody>
      </p:sp>
      <p:sp>
        <p:nvSpPr>
          <p:cNvPr id="4" name="Shape 2"/>
          <p:cNvSpPr/>
          <p:nvPr/>
        </p:nvSpPr>
        <p:spPr>
          <a:xfrm>
            <a:off x="548640" y="1508760"/>
            <a:ext cx="5410048" cy="1691640"/>
          </a:xfrm>
          <a:prstGeom prst="roundRect">
            <a:avLst>
              <a:gd name="adj" fmla="val 756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5" name="Shape 3"/>
          <p:cNvSpPr/>
          <p:nvPr/>
        </p:nvSpPr>
        <p:spPr>
          <a:xfrm>
            <a:off x="841248" y="1801368"/>
            <a:ext cx="512064" cy="512064"/>
          </a:xfrm>
          <a:prstGeom prst="roundRect">
            <a:avLst>
              <a:gd name="adj" fmla="val 26000"/>
            </a:avLst>
          </a:prstGeom>
          <a:solidFill>
            <a:srgbClr val="EFF6FF"/>
          </a:solidFill>
          <a:ln/>
        </p:spPr>
      </p:sp>
      <p:pic>
        <p:nvPicPr>
          <p:cNvPr id="6" name="Image 0" descr="/var/folders/b7/tkzbyvzx72qcg9wb0t1jybvm0000gn/T/diaporama-inclusia-g8akKt/icone-server-1D4ED8.png">    </p:cNvPr>
          <p:cNvPicPr>
            <a:picLocks noChangeAspect="1"/>
          </p:cNvPicPr>
          <p:nvPr/>
        </p:nvPicPr>
        <p:blipFill>
          <a:blip r:embed="rId1"/>
          <a:stretch>
            <a:fillRect/>
          </a:stretch>
        </p:blipFill>
        <p:spPr>
          <a:xfrm>
            <a:off x="953902" y="1914022"/>
            <a:ext cx="286756" cy="286756"/>
          </a:xfrm>
          <a:prstGeom prst="rect">
            <a:avLst/>
          </a:prstGeom>
        </p:spPr>
      </p:pic>
      <p:sp>
        <p:nvSpPr>
          <p:cNvPr id="7" name="Text 4"/>
          <p:cNvSpPr txBox="1"/>
          <p:nvPr/>
        </p:nvSpPr>
        <p:spPr>
          <a:xfrm>
            <a:off x="1554480" y="1783080"/>
            <a:ext cx="4129888" cy="365760"/>
          </a:xfrm>
          <a:prstGeom prst="rect">
            <a:avLst/>
          </a:prstGeom>
          <a:noFill/>
          <a:ln/>
        </p:spPr>
        <p:txBody>
          <a:bodyPr wrap="square" lIns="0" tIns="0" rIns="0" bIns="0" rtlCol="0" anchor="t"/>
          <a:lstStyle/>
          <a:p>
            <a:pPr indent="0" marL="0">
              <a:buNone/>
            </a:pPr>
            <a:r>
              <a:rPr lang="en-US" sz="1700" b="1" dirty="0">
                <a:solidFill>
                  <a:srgbClr val="1A1A2E"/>
                </a:solidFill>
                <a:latin typeface="Arial" pitchFamily="34" charset="0"/>
                <a:ea typeface="Arial" pitchFamily="34" charset="-122"/>
                <a:cs typeface="Arial" pitchFamily="34" charset="-120"/>
              </a:rPr>
              <a:t>Une IA du service public</a:t>
            </a:r>
            <a:endParaRPr lang="en-US" sz="1700" dirty="0"/>
          </a:p>
        </p:txBody>
      </p:sp>
      <p:sp>
        <p:nvSpPr>
          <p:cNvPr id="8" name="Text 5"/>
          <p:cNvSpPr txBox="1"/>
          <p:nvPr/>
        </p:nvSpPr>
        <p:spPr>
          <a:xfrm>
            <a:off x="1554480" y="2194560"/>
            <a:ext cx="4129888" cy="914400"/>
          </a:xfrm>
          <a:prstGeom prst="rect">
            <a:avLst/>
          </a:prstGeom>
          <a:noFill/>
          <a:ln/>
        </p:spPr>
        <p:txBody>
          <a:bodyPr wrap="square" lIns="0" tIns="0" rIns="0" bIns="0" rtlCol="0" anchor="t"/>
          <a:lstStyle/>
          <a:p>
            <a:pPr indent="0" marL="0">
              <a:buNone/>
            </a:pPr>
            <a:r>
              <a:rPr lang="en-US" sz="1300" dirty="0">
                <a:solidFill>
                  <a:srgbClr val="4B5563"/>
                </a:solidFill>
                <a:latin typeface="Arial" pitchFamily="34" charset="0"/>
                <a:ea typeface="Arial" pitchFamily="34" charset="-122"/>
                <a:cs typeface="Arial" pitchFamily="34" charset="-120"/>
              </a:rPr>
              <a:t>ILaaS, de l'enseignement supérieur et de la recherche, avec Albert, l'IA de l'État, en secours. Le résultat n'est pas conservé côté serveur.</a:t>
            </a:r>
            <a:endParaRPr lang="en-US" sz="1300" dirty="0"/>
          </a:p>
        </p:txBody>
      </p:sp>
      <p:sp>
        <p:nvSpPr>
          <p:cNvPr id="9" name="Shape 6"/>
          <p:cNvSpPr/>
          <p:nvPr/>
        </p:nvSpPr>
        <p:spPr>
          <a:xfrm>
            <a:off x="6233008" y="1508760"/>
            <a:ext cx="5410048" cy="1691640"/>
          </a:xfrm>
          <a:prstGeom prst="roundRect">
            <a:avLst>
              <a:gd name="adj" fmla="val 756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0" name="Shape 7"/>
          <p:cNvSpPr/>
          <p:nvPr/>
        </p:nvSpPr>
        <p:spPr>
          <a:xfrm>
            <a:off x="6525616" y="1801368"/>
            <a:ext cx="512064" cy="512064"/>
          </a:xfrm>
          <a:prstGeom prst="roundRect">
            <a:avLst>
              <a:gd name="adj" fmla="val 26000"/>
            </a:avLst>
          </a:prstGeom>
          <a:solidFill>
            <a:srgbClr val="EFF6FF"/>
          </a:solidFill>
          <a:ln/>
        </p:spPr>
      </p:sp>
      <p:pic>
        <p:nvPicPr>
          <p:cNvPr id="11" name="Image 1" descr="/var/folders/b7/tkzbyvzx72qcg9wb0t1jybvm0000gn/T/diaporama-inclusia-g8akKt/icone-alert-1D4ED8.png">    </p:cNvPr>
          <p:cNvPicPr>
            <a:picLocks noChangeAspect="1"/>
          </p:cNvPicPr>
          <p:nvPr/>
        </p:nvPicPr>
        <p:blipFill>
          <a:blip r:embed="rId2"/>
          <a:stretch>
            <a:fillRect/>
          </a:stretch>
        </p:blipFill>
        <p:spPr>
          <a:xfrm>
            <a:off x="6638270" y="1914022"/>
            <a:ext cx="286756" cy="286756"/>
          </a:xfrm>
          <a:prstGeom prst="rect">
            <a:avLst/>
          </a:prstGeom>
        </p:spPr>
      </p:pic>
      <p:sp>
        <p:nvSpPr>
          <p:cNvPr id="12" name="Text 8"/>
          <p:cNvSpPr txBox="1"/>
          <p:nvPr/>
        </p:nvSpPr>
        <p:spPr>
          <a:xfrm>
            <a:off x="7238848" y="1783080"/>
            <a:ext cx="4129888" cy="365760"/>
          </a:xfrm>
          <a:prstGeom prst="rect">
            <a:avLst/>
          </a:prstGeom>
          <a:noFill/>
          <a:ln/>
        </p:spPr>
        <p:txBody>
          <a:bodyPr wrap="square" lIns="0" tIns="0" rIns="0" bIns="0" rtlCol="0" anchor="t"/>
          <a:lstStyle/>
          <a:p>
            <a:pPr indent="0" marL="0">
              <a:buNone/>
            </a:pPr>
            <a:r>
              <a:rPr lang="en-US" sz="1700" b="1" dirty="0">
                <a:solidFill>
                  <a:srgbClr val="1A1A2E"/>
                </a:solidFill>
                <a:latin typeface="Arial" pitchFamily="34" charset="0"/>
                <a:ea typeface="Arial" pitchFamily="34" charset="-122"/>
                <a:cs typeface="Arial" pitchFamily="34" charset="-120"/>
              </a:rPr>
              <a:t>Un garde-fou qui prévient</a:t>
            </a:r>
            <a:endParaRPr lang="en-US" sz="1700" dirty="0"/>
          </a:p>
        </p:txBody>
      </p:sp>
      <p:sp>
        <p:nvSpPr>
          <p:cNvPr id="13" name="Text 9"/>
          <p:cNvSpPr txBox="1"/>
          <p:nvPr/>
        </p:nvSpPr>
        <p:spPr>
          <a:xfrm>
            <a:off x="7238848" y="2194560"/>
            <a:ext cx="4129888" cy="914400"/>
          </a:xfrm>
          <a:prstGeom prst="rect">
            <a:avLst/>
          </a:prstGeom>
          <a:noFill/>
          <a:ln/>
        </p:spPr>
        <p:txBody>
          <a:bodyPr wrap="square" lIns="0" tIns="0" rIns="0" bIns="0" rtlCol="0" anchor="t"/>
          <a:lstStyle/>
          <a:p>
            <a:pPr indent="0" marL="0">
              <a:buNone/>
            </a:pPr>
            <a:r>
              <a:rPr lang="en-US" sz="1300" dirty="0">
                <a:solidFill>
                  <a:srgbClr val="4B5563"/>
                </a:solidFill>
                <a:latin typeface="Arial" pitchFamily="34" charset="0"/>
                <a:ea typeface="Arial" pitchFamily="34" charset="-122"/>
                <a:cs typeface="Arial" pitchFamily="34" charset="-120"/>
              </a:rPr>
              <a:t>Un nom, un diagnostic dans un champ libre ? Un avertissement le signale avant l'envoi, sans bloquer : la responsabilité reste la vôtre.</a:t>
            </a:r>
            <a:endParaRPr lang="en-US" sz="1300" dirty="0"/>
          </a:p>
        </p:txBody>
      </p:sp>
      <p:sp>
        <p:nvSpPr>
          <p:cNvPr id="14" name="Shape 10"/>
          <p:cNvSpPr/>
          <p:nvPr/>
        </p:nvSpPr>
        <p:spPr>
          <a:xfrm>
            <a:off x="548640" y="3429000"/>
            <a:ext cx="5410048" cy="1691640"/>
          </a:xfrm>
          <a:prstGeom prst="roundRect">
            <a:avLst>
              <a:gd name="adj" fmla="val 756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5" name="Shape 11"/>
          <p:cNvSpPr/>
          <p:nvPr/>
        </p:nvSpPr>
        <p:spPr>
          <a:xfrm>
            <a:off x="841248" y="3721608"/>
            <a:ext cx="512064" cy="512064"/>
          </a:xfrm>
          <a:prstGeom prst="roundRect">
            <a:avLst>
              <a:gd name="adj" fmla="val 26000"/>
            </a:avLst>
          </a:prstGeom>
          <a:solidFill>
            <a:srgbClr val="EFF6FF"/>
          </a:solidFill>
          <a:ln/>
        </p:spPr>
      </p:sp>
      <p:pic>
        <p:nvPicPr>
          <p:cNvPr id="16" name="Image 2" descr="/var/folders/b7/tkzbyvzx72qcg9wb0t1jybvm0000gn/T/diaporama-inclusia-g8akKt/icone-lock-1D4ED8.png">    </p:cNvPr>
          <p:cNvPicPr>
            <a:picLocks noChangeAspect="1"/>
          </p:cNvPicPr>
          <p:nvPr/>
        </p:nvPicPr>
        <p:blipFill>
          <a:blip r:embed="rId3"/>
          <a:stretch>
            <a:fillRect/>
          </a:stretch>
        </p:blipFill>
        <p:spPr>
          <a:xfrm>
            <a:off x="953902" y="3834262"/>
            <a:ext cx="286756" cy="286756"/>
          </a:xfrm>
          <a:prstGeom prst="rect">
            <a:avLst/>
          </a:prstGeom>
        </p:spPr>
      </p:pic>
      <p:sp>
        <p:nvSpPr>
          <p:cNvPr id="17" name="Text 12"/>
          <p:cNvSpPr txBox="1"/>
          <p:nvPr/>
        </p:nvSpPr>
        <p:spPr>
          <a:xfrm>
            <a:off x="1554480" y="3703320"/>
            <a:ext cx="4129888" cy="365760"/>
          </a:xfrm>
          <a:prstGeom prst="rect">
            <a:avLst/>
          </a:prstGeom>
          <a:noFill/>
          <a:ln/>
        </p:spPr>
        <p:txBody>
          <a:bodyPr wrap="square" lIns="0" tIns="0" rIns="0" bIns="0" rtlCol="0" anchor="t"/>
          <a:lstStyle/>
          <a:p>
            <a:pPr indent="0" marL="0">
              <a:buNone/>
            </a:pPr>
            <a:r>
              <a:rPr lang="en-US" sz="1700" b="1" dirty="0">
                <a:solidFill>
                  <a:srgbClr val="1A1A2E"/>
                </a:solidFill>
                <a:latin typeface="Arial" pitchFamily="34" charset="0"/>
                <a:ea typeface="Arial" pitchFamily="34" charset="-122"/>
                <a:cs typeface="Arial" pitchFamily="34" charset="-120"/>
              </a:rPr>
              <a:t>Ce qui reste sur le poste</a:t>
            </a:r>
            <a:endParaRPr lang="en-US" sz="1700" dirty="0"/>
          </a:p>
        </p:txBody>
      </p:sp>
      <p:sp>
        <p:nvSpPr>
          <p:cNvPr id="18" name="Text 13"/>
          <p:cNvSpPr txBox="1"/>
          <p:nvPr/>
        </p:nvSpPr>
        <p:spPr>
          <a:xfrm>
            <a:off x="1554480" y="4114800"/>
            <a:ext cx="4129888" cy="914400"/>
          </a:xfrm>
          <a:prstGeom prst="rect">
            <a:avLst/>
          </a:prstGeom>
          <a:noFill/>
          <a:ln/>
        </p:spPr>
        <p:txBody>
          <a:bodyPr wrap="square" lIns="0" tIns="0" rIns="0" bIns="0" rtlCol="0" anchor="t"/>
          <a:lstStyle/>
          <a:p>
            <a:pPr indent="0" marL="0">
              <a:buNone/>
            </a:pPr>
            <a:r>
              <a:rPr lang="en-US" sz="1300" dirty="0">
                <a:solidFill>
                  <a:srgbClr val="4B5563"/>
                </a:solidFill>
                <a:latin typeface="Arial" pitchFamily="34" charset="0"/>
                <a:ea typeface="Arial" pitchFamily="34" charset="-122"/>
                <a:cs typeface="Arial" pitchFamily="34" charset="-120"/>
              </a:rPr>
              <a:t>Les documents déposés sont lus dans le navigateur. La lecture à voix haute n’emploie que les voix installées sur l’ordinateur.</a:t>
            </a:r>
            <a:endParaRPr lang="en-US" sz="1300" dirty="0"/>
          </a:p>
        </p:txBody>
      </p:sp>
      <p:sp>
        <p:nvSpPr>
          <p:cNvPr id="19" name="Shape 14"/>
          <p:cNvSpPr/>
          <p:nvPr/>
        </p:nvSpPr>
        <p:spPr>
          <a:xfrm>
            <a:off x="6233008" y="3429000"/>
            <a:ext cx="5410048" cy="1691640"/>
          </a:xfrm>
          <a:prstGeom prst="roundRect">
            <a:avLst>
              <a:gd name="adj" fmla="val 7568"/>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20" name="Shape 15"/>
          <p:cNvSpPr/>
          <p:nvPr/>
        </p:nvSpPr>
        <p:spPr>
          <a:xfrm>
            <a:off x="6525616" y="3721608"/>
            <a:ext cx="512064" cy="512064"/>
          </a:xfrm>
          <a:prstGeom prst="roundRect">
            <a:avLst>
              <a:gd name="adj" fmla="val 26000"/>
            </a:avLst>
          </a:prstGeom>
          <a:solidFill>
            <a:srgbClr val="EFF6FF"/>
          </a:solidFill>
          <a:ln/>
        </p:spPr>
      </p:sp>
      <p:pic>
        <p:nvPicPr>
          <p:cNvPr id="21" name="Image 3" descr="/var/folders/b7/tkzbyvzx72qcg9wb0t1jybvm0000gn/T/diaporama-inclusia-g8akKt/icone-mic-1D4ED8.png">    </p:cNvPr>
          <p:cNvPicPr>
            <a:picLocks noChangeAspect="1"/>
          </p:cNvPicPr>
          <p:nvPr/>
        </p:nvPicPr>
        <p:blipFill>
          <a:blip r:embed="rId4"/>
          <a:stretch>
            <a:fillRect/>
          </a:stretch>
        </p:blipFill>
        <p:spPr>
          <a:xfrm>
            <a:off x="6638270" y="3834262"/>
            <a:ext cx="286756" cy="286756"/>
          </a:xfrm>
          <a:prstGeom prst="rect">
            <a:avLst/>
          </a:prstGeom>
        </p:spPr>
      </p:pic>
      <p:sp>
        <p:nvSpPr>
          <p:cNvPr id="22" name="Text 16"/>
          <p:cNvSpPr txBox="1"/>
          <p:nvPr/>
        </p:nvSpPr>
        <p:spPr>
          <a:xfrm>
            <a:off x="7238848" y="3703320"/>
            <a:ext cx="4129888" cy="365760"/>
          </a:xfrm>
          <a:prstGeom prst="rect">
            <a:avLst/>
          </a:prstGeom>
          <a:noFill/>
          <a:ln/>
        </p:spPr>
        <p:txBody>
          <a:bodyPr wrap="square" lIns="0" tIns="0" rIns="0" bIns="0" rtlCol="0" anchor="t"/>
          <a:lstStyle/>
          <a:p>
            <a:pPr indent="0" marL="0">
              <a:buNone/>
            </a:pPr>
            <a:r>
              <a:rPr lang="en-US" sz="1700" b="1" dirty="0">
                <a:solidFill>
                  <a:srgbClr val="1A1A2E"/>
                </a:solidFill>
                <a:latin typeface="Arial" pitchFamily="34" charset="0"/>
                <a:ea typeface="Arial" pitchFamily="34" charset="-122"/>
                <a:cs typeface="Arial" pitchFamily="34" charset="-120"/>
              </a:rPr>
              <a:t>Une dictée souveraine</a:t>
            </a:r>
            <a:endParaRPr lang="en-US" sz="1700" dirty="0"/>
          </a:p>
        </p:txBody>
      </p:sp>
      <p:sp>
        <p:nvSpPr>
          <p:cNvPr id="23" name="Text 17"/>
          <p:cNvSpPr txBox="1"/>
          <p:nvPr/>
        </p:nvSpPr>
        <p:spPr>
          <a:xfrm>
            <a:off x="7238848" y="4114800"/>
            <a:ext cx="4129888" cy="914400"/>
          </a:xfrm>
          <a:prstGeom prst="rect">
            <a:avLst/>
          </a:prstGeom>
          <a:noFill/>
          <a:ln/>
        </p:spPr>
        <p:txBody>
          <a:bodyPr wrap="square" lIns="0" tIns="0" rIns="0" bIns="0" rtlCol="0" anchor="t"/>
          <a:lstStyle/>
          <a:p>
            <a:pPr indent="0" marL="0">
              <a:buNone/>
            </a:pPr>
            <a:r>
              <a:rPr lang="en-US" sz="1300" dirty="0">
                <a:solidFill>
                  <a:srgbClr val="4B5563"/>
                </a:solidFill>
                <a:latin typeface="Arial" pitchFamily="34" charset="0"/>
                <a:ea typeface="Arial" pitchFamily="34" charset="-122"/>
                <a:cs typeface="Arial" pitchFamily="34" charset="-120"/>
              </a:rPr>
              <a:t>La voix est transcrite par un service dédié, jamais par la reconnaissance vocale du navigateur, qui l’enverrait à une entreprise tierce.</a:t>
            </a:r>
            <a:endParaRPr lang="en-US" sz="1300" dirty="0"/>
          </a:p>
        </p:txBody>
      </p:sp>
      <p:sp>
        <p:nvSpPr>
          <p:cNvPr id="24" name="Shape 18"/>
          <p:cNvSpPr/>
          <p:nvPr/>
        </p:nvSpPr>
        <p:spPr>
          <a:xfrm>
            <a:off x="548640" y="5349240"/>
            <a:ext cx="11094415" cy="566928"/>
          </a:xfrm>
          <a:prstGeom prst="roundRect">
            <a:avLst>
              <a:gd name="adj" fmla="val 22581"/>
            </a:avLst>
          </a:prstGeom>
          <a:solidFill>
            <a:srgbClr val="FFFBEB"/>
          </a:solidFill>
          <a:ln w="9525">
            <a:solidFill>
              <a:srgbClr val="FDE68A"/>
            </a:solidFill>
            <a:prstDash val="solid"/>
          </a:ln>
        </p:spPr>
      </p:sp>
      <p:sp>
        <p:nvSpPr>
          <p:cNvPr id="25" name="Text 19"/>
          <p:cNvSpPr txBox="1"/>
          <p:nvPr/>
        </p:nvSpPr>
        <p:spPr>
          <a:xfrm>
            <a:off x="822960" y="5349240"/>
            <a:ext cx="10545775" cy="566928"/>
          </a:xfrm>
          <a:prstGeom prst="rect">
            <a:avLst/>
          </a:prstGeom>
          <a:noFill/>
          <a:ln/>
        </p:spPr>
        <p:txBody>
          <a:bodyPr wrap="square" lIns="0" tIns="0" rIns="0" bIns="0" rtlCol="0" anchor="ctr"/>
          <a:lstStyle/>
          <a:p>
            <a:pPr indent="0" marL="0">
              <a:buNone/>
            </a:pPr>
            <a:r>
              <a:rPr lang="en-US" sz="1500" b="1" dirty="0">
                <a:solidFill>
                  <a:srgbClr val="1A1A2E"/>
                </a:solidFill>
                <a:latin typeface="Arial" pitchFamily="34" charset="0"/>
                <a:ea typeface="Arial" pitchFamily="34" charset="-122"/>
                <a:cs typeface="Arial" pitchFamily="34" charset="-120"/>
              </a:rPr>
              <a:t>Règle d'or : </a:t>
            </a:r>
            <a:pPr indent="0" marL="0">
              <a:buNone/>
            </a:pPr>
            <a:r>
              <a:rPr lang="en-US" sz="1500" dirty="0">
                <a:solidFill>
                  <a:srgbClr val="92400E"/>
                </a:solidFill>
                <a:latin typeface="Arial" pitchFamily="34" charset="0"/>
                <a:ea typeface="Arial" pitchFamily="34" charset="-122"/>
                <a:cs typeface="Arial" pitchFamily="34" charset="-120"/>
              </a:rPr>
              <a:t>inutile d'écrire le nom d'un élève. Les formulaires décrivent des besoins, pas des personnes.</a:t>
            </a:r>
            <a:endParaRPr lang="en-US" sz="1500" dirty="0"/>
          </a:p>
        </p:txBody>
      </p:sp>
      <p:sp>
        <p:nvSpPr>
          <p:cNvPr id="26" name="Text 20"/>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7" name="Text 21"/>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14 / 18</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3 · Ce à quoi nous tenons</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Ouvert, et accessible lui-même</a:t>
            </a:r>
            <a:endParaRPr lang="en-US" sz="3000" dirty="0"/>
          </a:p>
        </p:txBody>
      </p:sp>
      <p:sp>
        <p:nvSpPr>
          <p:cNvPr id="4" name="Shape 2"/>
          <p:cNvSpPr/>
          <p:nvPr/>
        </p:nvSpPr>
        <p:spPr>
          <a:xfrm>
            <a:off x="548640" y="1600200"/>
            <a:ext cx="5364328" cy="4023360"/>
          </a:xfrm>
          <a:prstGeom prst="roundRect">
            <a:avLst>
              <a:gd name="adj" fmla="val 318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5" name="Shape 3"/>
          <p:cNvSpPr/>
          <p:nvPr/>
        </p:nvSpPr>
        <p:spPr>
          <a:xfrm>
            <a:off x="914400" y="1965960"/>
            <a:ext cx="640080" cy="640080"/>
          </a:xfrm>
          <a:prstGeom prst="roundRect">
            <a:avLst>
              <a:gd name="adj" fmla="val 26000"/>
            </a:avLst>
          </a:prstGeom>
          <a:solidFill>
            <a:srgbClr val="EFF6FF"/>
          </a:solidFill>
          <a:ln/>
        </p:spPr>
      </p:sp>
      <p:pic>
        <p:nvPicPr>
          <p:cNvPr id="6" name="Image 0" descr="/var/folders/b7/tkzbyvzx72qcg9wb0t1jybvm0000gn/T/diaporama-inclusia-g8akKt/icone-code-1D4ED8.png">    </p:cNvPr>
          <p:cNvPicPr>
            <a:picLocks noChangeAspect="1"/>
          </p:cNvPicPr>
          <p:nvPr/>
        </p:nvPicPr>
        <p:blipFill>
          <a:blip r:embed="rId1"/>
          <a:stretch>
            <a:fillRect/>
          </a:stretch>
        </p:blipFill>
        <p:spPr>
          <a:xfrm>
            <a:off x="1055218" y="2106778"/>
            <a:ext cx="358445" cy="358445"/>
          </a:xfrm>
          <a:prstGeom prst="rect">
            <a:avLst/>
          </a:prstGeom>
        </p:spPr>
      </p:pic>
      <p:sp>
        <p:nvSpPr>
          <p:cNvPr id="7" name="Text 4"/>
          <p:cNvSpPr txBox="1"/>
          <p:nvPr/>
        </p:nvSpPr>
        <p:spPr>
          <a:xfrm>
            <a:off x="1737360" y="1965960"/>
            <a:ext cx="3901288" cy="640080"/>
          </a:xfrm>
          <a:prstGeom prst="rect">
            <a:avLst/>
          </a:prstGeom>
          <a:noFill/>
          <a:ln/>
        </p:spPr>
        <p:txBody>
          <a:bodyPr wrap="square" lIns="0" tIns="0" rIns="0" bIns="0" rtlCol="0" anchor="ctr"/>
          <a:lstStyle/>
          <a:p>
            <a:pPr indent="0" marL="0">
              <a:buNone/>
            </a:pPr>
            <a:r>
              <a:rPr lang="en-US" sz="2400" b="1" dirty="0">
                <a:solidFill>
                  <a:srgbClr val="1A1A2E"/>
                </a:solidFill>
                <a:latin typeface="Arial" pitchFamily="34" charset="0"/>
                <a:ea typeface="Arial" pitchFamily="34" charset="-122"/>
                <a:cs typeface="Arial" pitchFamily="34" charset="-120"/>
              </a:rPr>
              <a:t>Ouvert</a:t>
            </a:r>
            <a:endParaRPr lang="en-US" sz="2400" dirty="0"/>
          </a:p>
        </p:txBody>
      </p:sp>
      <p:sp>
        <p:nvSpPr>
          <p:cNvPr id="8" name="Text 5"/>
          <p:cNvSpPr txBox="1"/>
          <p:nvPr/>
        </p:nvSpPr>
        <p:spPr>
          <a:xfrm>
            <a:off x="914400" y="2880360"/>
            <a:ext cx="4632808" cy="2560320"/>
          </a:xfrm>
          <a:prstGeom prst="rect">
            <a:avLst/>
          </a:prstGeom>
          <a:noFill/>
          <a:ln/>
        </p:spPr>
        <p:txBody>
          <a:bodyPr wrap="square" lIns="0" tIns="0" rIns="0" bIns="0" rtlCol="0" anchor="t"/>
          <a:lstStyle/>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Logiciel libre,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sous licence AGPL v3 : le code est ouvert sur la Forge des communs numériques éducatifs.</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Les instructions sont publiées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en fichiers ouverts, réutilisables sans clé.</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Chacun peut signaler un problème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ou proposer une idée, dans les tickets du projet.</a:t>
            </a:r>
            <a:endParaRPr lang="en-US" sz="1500" dirty="0"/>
          </a:p>
        </p:txBody>
      </p:sp>
      <p:sp>
        <p:nvSpPr>
          <p:cNvPr id="9" name="Shape 6"/>
          <p:cNvSpPr/>
          <p:nvPr/>
        </p:nvSpPr>
        <p:spPr>
          <a:xfrm>
            <a:off x="6278728" y="1600200"/>
            <a:ext cx="5364328" cy="4023360"/>
          </a:xfrm>
          <a:prstGeom prst="roundRect">
            <a:avLst>
              <a:gd name="adj" fmla="val 3182"/>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sp>
        <p:nvSpPr>
          <p:cNvPr id="10" name="Shape 7"/>
          <p:cNvSpPr/>
          <p:nvPr/>
        </p:nvSpPr>
        <p:spPr>
          <a:xfrm>
            <a:off x="6644488" y="1965960"/>
            <a:ext cx="640080" cy="640080"/>
          </a:xfrm>
          <a:prstGeom prst="roundRect">
            <a:avLst>
              <a:gd name="adj" fmla="val 26000"/>
            </a:avLst>
          </a:prstGeom>
          <a:solidFill>
            <a:srgbClr val="EFF6FF"/>
          </a:solidFill>
          <a:ln/>
        </p:spPr>
      </p:sp>
      <p:pic>
        <p:nvPicPr>
          <p:cNvPr id="11" name="Image 1" descr="/var/folders/b7/tkzbyvzx72qcg9wb0t1jybvm0000gn/T/diaporama-inclusia-g8akKt/icone-accessibility-1D4ED8.png">    </p:cNvPr>
          <p:cNvPicPr>
            <a:picLocks noChangeAspect="1"/>
          </p:cNvPicPr>
          <p:nvPr/>
        </p:nvPicPr>
        <p:blipFill>
          <a:blip r:embed="rId2"/>
          <a:stretch>
            <a:fillRect/>
          </a:stretch>
        </p:blipFill>
        <p:spPr>
          <a:xfrm>
            <a:off x="6785305" y="2106778"/>
            <a:ext cx="358445" cy="358445"/>
          </a:xfrm>
          <a:prstGeom prst="rect">
            <a:avLst/>
          </a:prstGeom>
        </p:spPr>
      </p:pic>
      <p:sp>
        <p:nvSpPr>
          <p:cNvPr id="12" name="Text 8"/>
          <p:cNvSpPr txBox="1"/>
          <p:nvPr/>
        </p:nvSpPr>
        <p:spPr>
          <a:xfrm>
            <a:off x="7467448" y="1965960"/>
            <a:ext cx="3901288" cy="640080"/>
          </a:xfrm>
          <a:prstGeom prst="rect">
            <a:avLst/>
          </a:prstGeom>
          <a:noFill/>
          <a:ln/>
        </p:spPr>
        <p:txBody>
          <a:bodyPr wrap="square" lIns="0" tIns="0" rIns="0" bIns="0" rtlCol="0" anchor="ctr"/>
          <a:lstStyle/>
          <a:p>
            <a:pPr indent="0" marL="0">
              <a:buNone/>
            </a:pPr>
            <a:r>
              <a:rPr lang="en-US" sz="2400" b="1" dirty="0">
                <a:solidFill>
                  <a:srgbClr val="1A1A2E"/>
                </a:solidFill>
                <a:latin typeface="Arial" pitchFamily="34" charset="0"/>
                <a:ea typeface="Arial" pitchFamily="34" charset="-122"/>
                <a:cs typeface="Arial" pitchFamily="34" charset="-120"/>
              </a:rPr>
              <a:t>Accessible</a:t>
            </a:r>
            <a:endParaRPr lang="en-US" sz="2400" dirty="0"/>
          </a:p>
        </p:txBody>
      </p:sp>
      <p:sp>
        <p:nvSpPr>
          <p:cNvPr id="13" name="Text 9"/>
          <p:cNvSpPr txBox="1"/>
          <p:nvPr/>
        </p:nvSpPr>
        <p:spPr>
          <a:xfrm>
            <a:off x="6644488" y="2880360"/>
            <a:ext cx="4632808" cy="2560320"/>
          </a:xfrm>
          <a:prstGeom prst="rect">
            <a:avLst/>
          </a:prstGeom>
          <a:noFill/>
          <a:ln/>
        </p:spPr>
        <p:txBody>
          <a:bodyPr wrap="square" lIns="0" tIns="0" rIns="0" bIns="0" rtlCol="0" anchor="t"/>
          <a:lstStyle/>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Totalement conforme au RGAA 4.1,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selon l’auto-évaluation du site : 76 critères conformes, aucun non conforme.</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Utilisable au clavier,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au lecteur d’écran, et en mode Contraste élevé de Windows.</a:t>
            </a:r>
            <a:endParaRPr lang="en-US" sz="1500" dirty="0"/>
          </a:p>
          <a:p>
            <a:pPr marL="200025" indent="-200025">
              <a:lnSpc>
                <a:spcPct val="105000"/>
              </a:lnSpc>
              <a:spcAft>
                <a:spcPts val="1200"/>
              </a:spcAft>
              <a:buSzPct val="100000"/>
              <a:buChar char="•"/>
            </a:pPr>
            <a:r>
              <a:rPr lang="en-US" sz="1500" b="1" dirty="0">
                <a:solidFill>
                  <a:srgbClr val="1A1A2E"/>
                </a:solidFill>
                <a:latin typeface="Arial" pitchFamily="34" charset="0"/>
                <a:ea typeface="Arial" pitchFamily="34" charset="-122"/>
                <a:cs typeface="Arial" pitchFamily="34" charset="-120"/>
              </a:rPr>
              <a:t>Des documents accessibles eux aussi : </a:t>
            </a:r>
            <a:pPr indent="0" marL="0">
              <a:lnSpc>
                <a:spcPct val="105000"/>
              </a:lnSpc>
              <a:spcAft>
                <a:spcPts val="1200"/>
              </a:spcAft>
              <a:buNone/>
            </a:pPr>
            <a:r>
              <a:rPr lang="en-US" sz="1500" dirty="0">
                <a:solidFill>
                  <a:srgbClr val="4B5563"/>
                </a:solidFill>
                <a:latin typeface="Arial" pitchFamily="34" charset="0"/>
                <a:ea typeface="Arial" pitchFamily="34" charset="-122"/>
                <a:cs typeface="Arial" pitchFamily="34" charset="-120"/>
              </a:rPr>
              <a:t>pas d’italique, titres hiérarchisés, gabarit Aéré.</a:t>
            </a:r>
            <a:endParaRPr lang="en-US" sz="1500" dirty="0"/>
          </a:p>
        </p:txBody>
      </p:sp>
      <p:sp>
        <p:nvSpPr>
          <p:cNvPr id="14" name="Text 10"/>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15" name="Text 11"/>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15 / 18</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4 · Pour commencer</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Cinq réflexes à transmettre</a:t>
            </a:r>
            <a:endParaRPr lang="en-US" sz="3000" dirty="0"/>
          </a:p>
        </p:txBody>
      </p:sp>
      <p:sp>
        <p:nvSpPr>
          <p:cNvPr id="4" name="Shape 2"/>
          <p:cNvSpPr/>
          <p:nvPr/>
        </p:nvSpPr>
        <p:spPr>
          <a:xfrm>
            <a:off x="548640" y="1554480"/>
            <a:ext cx="11094415" cy="713232"/>
          </a:xfrm>
          <a:prstGeom prst="roundRect">
            <a:avLst>
              <a:gd name="adj" fmla="val 17949"/>
            </a:avLst>
          </a:prstGeom>
          <a:solidFill>
            <a:srgbClr val="FFFFFF"/>
          </a:solidFill>
          <a:ln w="9525">
            <a:solidFill>
              <a:srgbClr val="E5E7EB"/>
            </a:solidFill>
            <a:prstDash val="solid"/>
          </a:ln>
        </p:spPr>
      </p:sp>
      <p:sp>
        <p:nvSpPr>
          <p:cNvPr id="5" name="Shape 3"/>
          <p:cNvSpPr/>
          <p:nvPr/>
        </p:nvSpPr>
        <p:spPr>
          <a:xfrm>
            <a:off x="713232" y="1664208"/>
            <a:ext cx="493776" cy="493776"/>
          </a:xfrm>
          <a:prstGeom prst="roundRect">
            <a:avLst>
              <a:gd name="adj" fmla="val 26000"/>
            </a:avLst>
          </a:prstGeom>
          <a:solidFill>
            <a:srgbClr val="EFF6FF"/>
          </a:solidFill>
          <a:ln/>
        </p:spPr>
      </p:sp>
      <p:pic>
        <p:nvPicPr>
          <p:cNvPr id="6" name="Image 0" descr="/var/folders/b7/tkzbyvzx72qcg9wb0t1jybvm0000gn/T/diaporama-inclusia-g8akKt/icone-eye-1D4ED8.png">    </p:cNvPr>
          <p:cNvPicPr>
            <a:picLocks noChangeAspect="1"/>
          </p:cNvPicPr>
          <p:nvPr/>
        </p:nvPicPr>
        <p:blipFill>
          <a:blip r:embed="rId1"/>
          <a:stretch>
            <a:fillRect/>
          </a:stretch>
        </p:blipFill>
        <p:spPr>
          <a:xfrm>
            <a:off x="821863" y="1772839"/>
            <a:ext cx="276515" cy="276515"/>
          </a:xfrm>
          <a:prstGeom prst="rect">
            <a:avLst/>
          </a:prstGeom>
        </p:spPr>
      </p:pic>
      <p:sp>
        <p:nvSpPr>
          <p:cNvPr id="7" name="Text 4"/>
          <p:cNvSpPr txBox="1"/>
          <p:nvPr/>
        </p:nvSpPr>
        <p:spPr>
          <a:xfrm>
            <a:off x="1417320" y="1554480"/>
            <a:ext cx="3840480" cy="713232"/>
          </a:xfrm>
          <a:prstGeom prst="rect">
            <a:avLst/>
          </a:prstGeom>
          <a:noFill/>
          <a:ln/>
        </p:spPr>
        <p:txBody>
          <a:bodyPr wrap="square" lIns="0" tIns="0" rIns="0" bIns="0" rtlCol="0" anchor="ctr"/>
          <a:lstStyle/>
          <a:p>
            <a:pPr indent="0" marL="0">
              <a:buNone/>
            </a:pPr>
            <a:r>
              <a:rPr lang="en-US" sz="1650" b="1" dirty="0">
                <a:solidFill>
                  <a:srgbClr val="1A1A2E"/>
                </a:solidFill>
                <a:latin typeface="Arial" pitchFamily="34" charset="0"/>
                <a:ea typeface="Arial" pitchFamily="34" charset="-122"/>
                <a:cs typeface="Arial" pitchFamily="34" charset="-120"/>
              </a:rPr>
              <a:t>Relire avant de donner</a:t>
            </a:r>
            <a:endParaRPr lang="en-US" sz="1650" dirty="0"/>
          </a:p>
        </p:txBody>
      </p:sp>
      <p:sp>
        <p:nvSpPr>
          <p:cNvPr id="8" name="Text 5"/>
          <p:cNvSpPr txBox="1"/>
          <p:nvPr/>
        </p:nvSpPr>
        <p:spPr>
          <a:xfrm>
            <a:off x="5303520" y="1554480"/>
            <a:ext cx="6110935" cy="713232"/>
          </a:xfrm>
          <a:prstGeom prst="rect">
            <a:avLst/>
          </a:prstGeom>
          <a:noFill/>
          <a:ln/>
        </p:spPr>
        <p:txBody>
          <a:bodyPr wrap="square" lIns="0" tIns="0" rIns="0" bIns="0" rtlCol="0" anchor="ctr"/>
          <a:lstStyle/>
          <a:p>
            <a:pPr indent="0" marL="0">
              <a:buNone/>
            </a:pPr>
            <a:r>
              <a:rPr lang="en-US" sz="1400" dirty="0">
                <a:solidFill>
                  <a:srgbClr val="4B5563"/>
                </a:solidFill>
                <a:latin typeface="Arial" pitchFamily="34" charset="0"/>
                <a:ea typeface="Arial" pitchFamily="34" charset="-122"/>
                <a:cs typeface="Arial" pitchFamily="34" charset="-120"/>
              </a:rPr>
              <a:t>L'IA peut se tromper sur un fait, une consigne, un mot. Vous restez l'auteur de ce que reçoit l'élève.</a:t>
            </a:r>
            <a:endParaRPr lang="en-US" sz="1400" dirty="0"/>
          </a:p>
        </p:txBody>
      </p:sp>
      <p:sp>
        <p:nvSpPr>
          <p:cNvPr id="9" name="Shape 6"/>
          <p:cNvSpPr/>
          <p:nvPr/>
        </p:nvSpPr>
        <p:spPr>
          <a:xfrm>
            <a:off x="548640" y="2395728"/>
            <a:ext cx="11094415" cy="713232"/>
          </a:xfrm>
          <a:prstGeom prst="roundRect">
            <a:avLst>
              <a:gd name="adj" fmla="val 17949"/>
            </a:avLst>
          </a:prstGeom>
          <a:solidFill>
            <a:srgbClr val="FFFFFF"/>
          </a:solidFill>
          <a:ln w="9525">
            <a:solidFill>
              <a:srgbClr val="E5E7EB"/>
            </a:solidFill>
            <a:prstDash val="solid"/>
          </a:ln>
        </p:spPr>
      </p:sp>
      <p:sp>
        <p:nvSpPr>
          <p:cNvPr id="10" name="Shape 7"/>
          <p:cNvSpPr/>
          <p:nvPr/>
        </p:nvSpPr>
        <p:spPr>
          <a:xfrm>
            <a:off x="713232" y="2505456"/>
            <a:ext cx="493776" cy="493776"/>
          </a:xfrm>
          <a:prstGeom prst="roundRect">
            <a:avLst>
              <a:gd name="adj" fmla="val 26000"/>
            </a:avLst>
          </a:prstGeom>
          <a:solidFill>
            <a:srgbClr val="EFF6FF"/>
          </a:solidFill>
          <a:ln/>
        </p:spPr>
      </p:sp>
      <p:pic>
        <p:nvPicPr>
          <p:cNvPr id="11" name="Image 1" descr="/var/folders/b7/tkzbyvzx72qcg9wb0t1jybvm0000gn/T/diaporama-inclusia-g8akKt/icone-shield-1D4ED8.png">    </p:cNvPr>
          <p:cNvPicPr>
            <a:picLocks noChangeAspect="1"/>
          </p:cNvPicPr>
          <p:nvPr/>
        </p:nvPicPr>
        <p:blipFill>
          <a:blip r:embed="rId2"/>
          <a:stretch>
            <a:fillRect/>
          </a:stretch>
        </p:blipFill>
        <p:spPr>
          <a:xfrm>
            <a:off x="821863" y="2614087"/>
            <a:ext cx="276515" cy="276515"/>
          </a:xfrm>
          <a:prstGeom prst="rect">
            <a:avLst/>
          </a:prstGeom>
        </p:spPr>
      </p:pic>
      <p:sp>
        <p:nvSpPr>
          <p:cNvPr id="12" name="Text 8"/>
          <p:cNvSpPr txBox="1"/>
          <p:nvPr/>
        </p:nvSpPr>
        <p:spPr>
          <a:xfrm>
            <a:off x="1417320" y="2395728"/>
            <a:ext cx="3840480" cy="713232"/>
          </a:xfrm>
          <a:prstGeom prst="rect">
            <a:avLst/>
          </a:prstGeom>
          <a:noFill/>
          <a:ln/>
        </p:spPr>
        <p:txBody>
          <a:bodyPr wrap="square" lIns="0" tIns="0" rIns="0" bIns="0" rtlCol="0" anchor="ctr"/>
          <a:lstStyle/>
          <a:p>
            <a:pPr indent="0" marL="0">
              <a:buNone/>
            </a:pPr>
            <a:r>
              <a:rPr lang="en-US" sz="1650" b="1" dirty="0">
                <a:solidFill>
                  <a:srgbClr val="1A1A2E"/>
                </a:solidFill>
                <a:latin typeface="Arial" pitchFamily="34" charset="0"/>
                <a:ea typeface="Arial" pitchFamily="34" charset="-122"/>
                <a:cs typeface="Arial" pitchFamily="34" charset="-120"/>
              </a:rPr>
              <a:t>Protéger les élèves</a:t>
            </a:r>
            <a:endParaRPr lang="en-US" sz="1650" dirty="0"/>
          </a:p>
        </p:txBody>
      </p:sp>
      <p:sp>
        <p:nvSpPr>
          <p:cNvPr id="13" name="Text 9"/>
          <p:cNvSpPr txBox="1"/>
          <p:nvPr/>
        </p:nvSpPr>
        <p:spPr>
          <a:xfrm>
            <a:off x="5303520" y="2395728"/>
            <a:ext cx="6110935" cy="713232"/>
          </a:xfrm>
          <a:prstGeom prst="rect">
            <a:avLst/>
          </a:prstGeom>
          <a:noFill/>
          <a:ln/>
        </p:spPr>
        <p:txBody>
          <a:bodyPr wrap="square" lIns="0" tIns="0" rIns="0" bIns="0" rtlCol="0" anchor="ctr"/>
          <a:lstStyle/>
          <a:p>
            <a:pPr indent="0" marL="0">
              <a:buNone/>
            </a:pPr>
            <a:r>
              <a:rPr lang="en-US" sz="1400" dirty="0">
                <a:solidFill>
                  <a:srgbClr val="4B5563"/>
                </a:solidFill>
                <a:latin typeface="Arial" pitchFamily="34" charset="0"/>
                <a:ea typeface="Arial" pitchFamily="34" charset="-122"/>
                <a:cs typeface="Arial" pitchFamily="34" charset="-120"/>
              </a:rPr>
              <a:t>Aucun nom, aucun diagnostic : décrire ce qu’on observe suffit.</a:t>
            </a:r>
            <a:endParaRPr lang="en-US" sz="1400" dirty="0"/>
          </a:p>
        </p:txBody>
      </p:sp>
      <p:sp>
        <p:nvSpPr>
          <p:cNvPr id="14" name="Shape 10"/>
          <p:cNvSpPr/>
          <p:nvPr/>
        </p:nvSpPr>
        <p:spPr>
          <a:xfrm>
            <a:off x="548640" y="3236976"/>
            <a:ext cx="11094415" cy="713232"/>
          </a:xfrm>
          <a:prstGeom prst="roundRect">
            <a:avLst>
              <a:gd name="adj" fmla="val 17949"/>
            </a:avLst>
          </a:prstGeom>
          <a:solidFill>
            <a:srgbClr val="FFFFFF"/>
          </a:solidFill>
          <a:ln w="9525">
            <a:solidFill>
              <a:srgbClr val="E5E7EB"/>
            </a:solidFill>
            <a:prstDash val="solid"/>
          </a:ln>
        </p:spPr>
      </p:sp>
      <p:sp>
        <p:nvSpPr>
          <p:cNvPr id="15" name="Shape 11"/>
          <p:cNvSpPr/>
          <p:nvPr/>
        </p:nvSpPr>
        <p:spPr>
          <a:xfrm>
            <a:off x="713232" y="3346704"/>
            <a:ext cx="493776" cy="493776"/>
          </a:xfrm>
          <a:prstGeom prst="roundRect">
            <a:avLst>
              <a:gd name="adj" fmla="val 26000"/>
            </a:avLst>
          </a:prstGeom>
          <a:solidFill>
            <a:srgbClr val="EFF6FF"/>
          </a:solidFill>
          <a:ln/>
        </p:spPr>
      </p:sp>
      <p:pic>
        <p:nvPicPr>
          <p:cNvPr id="16" name="Image 2" descr="/var/folders/b7/tkzbyvzx72qcg9wb0t1jybvm0000gn/T/diaporama-inclusia-g8akKt/icone-search-1D4ED8.png">    </p:cNvPr>
          <p:cNvPicPr>
            <a:picLocks noChangeAspect="1"/>
          </p:cNvPicPr>
          <p:nvPr/>
        </p:nvPicPr>
        <p:blipFill>
          <a:blip r:embed="rId3"/>
          <a:stretch>
            <a:fillRect/>
          </a:stretch>
        </p:blipFill>
        <p:spPr>
          <a:xfrm>
            <a:off x="821863" y="3455335"/>
            <a:ext cx="276515" cy="276515"/>
          </a:xfrm>
          <a:prstGeom prst="rect">
            <a:avLst/>
          </a:prstGeom>
        </p:spPr>
      </p:pic>
      <p:sp>
        <p:nvSpPr>
          <p:cNvPr id="17" name="Text 12"/>
          <p:cNvSpPr txBox="1"/>
          <p:nvPr/>
        </p:nvSpPr>
        <p:spPr>
          <a:xfrm>
            <a:off x="1417320" y="3236976"/>
            <a:ext cx="3840480" cy="713232"/>
          </a:xfrm>
          <a:prstGeom prst="rect">
            <a:avLst/>
          </a:prstGeom>
          <a:noFill/>
          <a:ln/>
        </p:spPr>
        <p:txBody>
          <a:bodyPr wrap="square" lIns="0" tIns="0" rIns="0" bIns="0" rtlCol="0" anchor="ctr"/>
          <a:lstStyle/>
          <a:p>
            <a:pPr indent="0" marL="0">
              <a:buNone/>
            </a:pPr>
            <a:r>
              <a:rPr lang="en-US" sz="1650" b="1" dirty="0">
                <a:solidFill>
                  <a:srgbClr val="1A1A2E"/>
                </a:solidFill>
                <a:latin typeface="Arial" pitchFamily="34" charset="0"/>
                <a:ea typeface="Arial" pitchFamily="34" charset="-122"/>
                <a:cs typeface="Arial" pitchFamily="34" charset="-120"/>
              </a:rPr>
              <a:t>Commencer par les points de vigilance</a:t>
            </a:r>
            <a:endParaRPr lang="en-US" sz="1650" dirty="0"/>
          </a:p>
        </p:txBody>
      </p:sp>
      <p:sp>
        <p:nvSpPr>
          <p:cNvPr id="18" name="Text 13"/>
          <p:cNvSpPr txBox="1"/>
          <p:nvPr/>
        </p:nvSpPr>
        <p:spPr>
          <a:xfrm>
            <a:off x="5303520" y="3236976"/>
            <a:ext cx="6110935" cy="713232"/>
          </a:xfrm>
          <a:prstGeom prst="rect">
            <a:avLst/>
          </a:prstGeom>
          <a:noFill/>
          <a:ln/>
        </p:spPr>
        <p:txBody>
          <a:bodyPr wrap="square" lIns="0" tIns="0" rIns="0" bIns="0" rtlCol="0" anchor="ctr"/>
          <a:lstStyle/>
          <a:p>
            <a:pPr indent="0" marL="0">
              <a:buNone/>
            </a:pPr>
            <a:r>
              <a:rPr lang="en-US" sz="1400" dirty="0">
                <a:solidFill>
                  <a:srgbClr val="4B5563"/>
                </a:solidFill>
                <a:latin typeface="Arial" pitchFamily="34" charset="0"/>
                <a:ea typeface="Arial" pitchFamily="34" charset="-122"/>
                <a:cs typeface="Arial" pitchFamily="34" charset="-120"/>
              </a:rPr>
              <a:t>Ils disent où regarder en premier.</a:t>
            </a:r>
            <a:endParaRPr lang="en-US" sz="1400" dirty="0"/>
          </a:p>
        </p:txBody>
      </p:sp>
      <p:sp>
        <p:nvSpPr>
          <p:cNvPr id="19" name="Shape 14"/>
          <p:cNvSpPr/>
          <p:nvPr/>
        </p:nvSpPr>
        <p:spPr>
          <a:xfrm>
            <a:off x="548640" y="4078224"/>
            <a:ext cx="11094415" cy="713232"/>
          </a:xfrm>
          <a:prstGeom prst="roundRect">
            <a:avLst>
              <a:gd name="adj" fmla="val 17949"/>
            </a:avLst>
          </a:prstGeom>
          <a:solidFill>
            <a:srgbClr val="FFFFFF"/>
          </a:solidFill>
          <a:ln w="9525">
            <a:solidFill>
              <a:srgbClr val="E5E7EB"/>
            </a:solidFill>
            <a:prstDash val="solid"/>
          </a:ln>
        </p:spPr>
      </p:sp>
      <p:sp>
        <p:nvSpPr>
          <p:cNvPr id="20" name="Shape 15"/>
          <p:cNvSpPr/>
          <p:nvPr/>
        </p:nvSpPr>
        <p:spPr>
          <a:xfrm>
            <a:off x="713232" y="4187952"/>
            <a:ext cx="493776" cy="493776"/>
          </a:xfrm>
          <a:prstGeom prst="roundRect">
            <a:avLst>
              <a:gd name="adj" fmla="val 26000"/>
            </a:avLst>
          </a:prstGeom>
          <a:solidFill>
            <a:srgbClr val="EFF6FF"/>
          </a:solidFill>
          <a:ln/>
        </p:spPr>
      </p:sp>
      <p:pic>
        <p:nvPicPr>
          <p:cNvPr id="21" name="Image 3" descr="/var/folders/b7/tkzbyvzx72qcg9wb0t1jybvm0000gn/T/diaporama-inclusia-g8akKt/icone-users-1D4ED8.png">    </p:cNvPr>
          <p:cNvPicPr>
            <a:picLocks noChangeAspect="1"/>
          </p:cNvPicPr>
          <p:nvPr/>
        </p:nvPicPr>
        <p:blipFill>
          <a:blip r:embed="rId4"/>
          <a:stretch>
            <a:fillRect/>
          </a:stretch>
        </p:blipFill>
        <p:spPr>
          <a:xfrm>
            <a:off x="821863" y="4296583"/>
            <a:ext cx="276515" cy="276515"/>
          </a:xfrm>
          <a:prstGeom prst="rect">
            <a:avLst/>
          </a:prstGeom>
        </p:spPr>
      </p:pic>
      <p:sp>
        <p:nvSpPr>
          <p:cNvPr id="22" name="Text 16"/>
          <p:cNvSpPr txBox="1"/>
          <p:nvPr/>
        </p:nvSpPr>
        <p:spPr>
          <a:xfrm>
            <a:off x="1417320" y="4078224"/>
            <a:ext cx="3840480" cy="713232"/>
          </a:xfrm>
          <a:prstGeom prst="rect">
            <a:avLst/>
          </a:prstGeom>
          <a:noFill/>
          <a:ln/>
        </p:spPr>
        <p:txBody>
          <a:bodyPr wrap="square" lIns="0" tIns="0" rIns="0" bIns="0" rtlCol="0" anchor="ctr"/>
          <a:lstStyle/>
          <a:p>
            <a:pPr indent="0" marL="0">
              <a:buNone/>
            </a:pPr>
            <a:r>
              <a:rPr lang="en-US" sz="1650" b="1" dirty="0">
                <a:solidFill>
                  <a:srgbClr val="1A1A2E"/>
                </a:solidFill>
                <a:latin typeface="Arial" pitchFamily="34" charset="0"/>
                <a:ea typeface="Arial" pitchFamily="34" charset="-122"/>
                <a:cs typeface="Arial" pitchFamily="34" charset="-120"/>
              </a:rPr>
              <a:t>Ajuster avec l’élève et l’équipe</a:t>
            </a:r>
            <a:endParaRPr lang="en-US" sz="1650" dirty="0"/>
          </a:p>
        </p:txBody>
      </p:sp>
      <p:sp>
        <p:nvSpPr>
          <p:cNvPr id="23" name="Text 17"/>
          <p:cNvSpPr txBox="1"/>
          <p:nvPr/>
        </p:nvSpPr>
        <p:spPr>
          <a:xfrm>
            <a:off x="5303520" y="4078224"/>
            <a:ext cx="6110935" cy="713232"/>
          </a:xfrm>
          <a:prstGeom prst="rect">
            <a:avLst/>
          </a:prstGeom>
          <a:noFill/>
          <a:ln/>
        </p:spPr>
        <p:txBody>
          <a:bodyPr wrap="square" lIns="0" tIns="0" rIns="0" bIns="0" rtlCol="0" anchor="ctr"/>
          <a:lstStyle/>
          <a:p>
            <a:pPr indent="0" marL="0">
              <a:buNone/>
            </a:pPr>
            <a:r>
              <a:rPr lang="en-US" sz="1400" dirty="0">
                <a:solidFill>
                  <a:srgbClr val="4B5563"/>
                </a:solidFill>
                <a:latin typeface="Arial" pitchFamily="34" charset="0"/>
                <a:ea typeface="Arial" pitchFamily="34" charset="-122"/>
                <a:cs typeface="Arial" pitchFamily="34" charset="-120"/>
              </a:rPr>
              <a:t>Un support se règle à l’usage, avec l’AESH, les collègues, la famille.</a:t>
            </a:r>
            <a:endParaRPr lang="en-US" sz="1400" dirty="0"/>
          </a:p>
        </p:txBody>
      </p:sp>
      <p:sp>
        <p:nvSpPr>
          <p:cNvPr id="24" name="Shape 18"/>
          <p:cNvSpPr/>
          <p:nvPr/>
        </p:nvSpPr>
        <p:spPr>
          <a:xfrm>
            <a:off x="548640" y="4919472"/>
            <a:ext cx="11094415" cy="713232"/>
          </a:xfrm>
          <a:prstGeom prst="roundRect">
            <a:avLst>
              <a:gd name="adj" fmla="val 17949"/>
            </a:avLst>
          </a:prstGeom>
          <a:solidFill>
            <a:srgbClr val="FFFFFF"/>
          </a:solidFill>
          <a:ln w="9525">
            <a:solidFill>
              <a:srgbClr val="E5E7EB"/>
            </a:solidFill>
            <a:prstDash val="solid"/>
          </a:ln>
        </p:spPr>
      </p:sp>
      <p:sp>
        <p:nvSpPr>
          <p:cNvPr id="25" name="Shape 19"/>
          <p:cNvSpPr/>
          <p:nvPr/>
        </p:nvSpPr>
        <p:spPr>
          <a:xfrm>
            <a:off x="713232" y="5029200"/>
            <a:ext cx="493776" cy="493776"/>
          </a:xfrm>
          <a:prstGeom prst="roundRect">
            <a:avLst>
              <a:gd name="adj" fmla="val 26000"/>
            </a:avLst>
          </a:prstGeom>
          <a:solidFill>
            <a:srgbClr val="EFF6FF"/>
          </a:solidFill>
          <a:ln/>
        </p:spPr>
      </p:sp>
      <p:pic>
        <p:nvPicPr>
          <p:cNvPr id="26" name="Image 4" descr="/var/folders/b7/tkzbyvzx72qcg9wb0t1jybvm0000gn/T/diaporama-inclusia-g8akKt/icone-message-square-1D4ED8.png">    </p:cNvPr>
          <p:cNvPicPr>
            <a:picLocks noChangeAspect="1"/>
          </p:cNvPicPr>
          <p:nvPr/>
        </p:nvPicPr>
        <p:blipFill>
          <a:blip r:embed="rId5"/>
          <a:stretch>
            <a:fillRect/>
          </a:stretch>
        </p:blipFill>
        <p:spPr>
          <a:xfrm>
            <a:off x="821863" y="5137831"/>
            <a:ext cx="276515" cy="276515"/>
          </a:xfrm>
          <a:prstGeom prst="rect">
            <a:avLst/>
          </a:prstGeom>
        </p:spPr>
      </p:pic>
      <p:sp>
        <p:nvSpPr>
          <p:cNvPr id="27" name="Text 20"/>
          <p:cNvSpPr txBox="1"/>
          <p:nvPr/>
        </p:nvSpPr>
        <p:spPr>
          <a:xfrm>
            <a:off x="1417320" y="4919472"/>
            <a:ext cx="3840480" cy="713232"/>
          </a:xfrm>
          <a:prstGeom prst="rect">
            <a:avLst/>
          </a:prstGeom>
          <a:noFill/>
          <a:ln/>
        </p:spPr>
        <p:txBody>
          <a:bodyPr wrap="square" lIns="0" tIns="0" rIns="0" bIns="0" rtlCol="0" anchor="ctr"/>
          <a:lstStyle/>
          <a:p>
            <a:pPr indent="0" marL="0">
              <a:buNone/>
            </a:pPr>
            <a:r>
              <a:rPr lang="en-US" sz="1650" b="1" dirty="0">
                <a:solidFill>
                  <a:srgbClr val="1A1A2E"/>
                </a:solidFill>
                <a:latin typeface="Arial" pitchFamily="34" charset="0"/>
                <a:ea typeface="Arial" pitchFamily="34" charset="-122"/>
                <a:cs typeface="Arial" pitchFamily="34" charset="-120"/>
              </a:rPr>
              <a:t>Signaler ce qui ne va pas</a:t>
            </a:r>
            <a:endParaRPr lang="en-US" sz="1650" dirty="0"/>
          </a:p>
        </p:txBody>
      </p:sp>
      <p:sp>
        <p:nvSpPr>
          <p:cNvPr id="28" name="Text 21"/>
          <p:cNvSpPr txBox="1"/>
          <p:nvPr/>
        </p:nvSpPr>
        <p:spPr>
          <a:xfrm>
            <a:off x="5303520" y="4919472"/>
            <a:ext cx="6110935" cy="713232"/>
          </a:xfrm>
          <a:prstGeom prst="rect">
            <a:avLst/>
          </a:prstGeom>
          <a:noFill/>
          <a:ln/>
        </p:spPr>
        <p:txBody>
          <a:bodyPr wrap="square" lIns="0" tIns="0" rIns="0" bIns="0" rtlCol="0" anchor="ctr"/>
          <a:lstStyle/>
          <a:p>
            <a:pPr indent="0" marL="0">
              <a:buNone/>
            </a:pPr>
            <a:r>
              <a:rPr lang="en-US" sz="1400" dirty="0">
                <a:solidFill>
                  <a:srgbClr val="4B5563"/>
                </a:solidFill>
                <a:latin typeface="Arial" pitchFamily="34" charset="0"/>
                <a:ea typeface="Arial" pitchFamily="34" charset="-122"/>
                <a:cs typeface="Arial" pitchFamily="34" charset="-120"/>
              </a:rPr>
              <a:t>Dans les tickets du projet : c’est ainsi que le site s’améliore.</a:t>
            </a:r>
            <a:endParaRPr lang="en-US" sz="1400" dirty="0"/>
          </a:p>
        </p:txBody>
      </p:sp>
      <p:sp>
        <p:nvSpPr>
          <p:cNvPr id="29" name="Text 22"/>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30" name="Text 23"/>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16 / 18</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9FA"/>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4 · Pour commencer</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Une proposition de déroulé, en 45 minutes</a:t>
            </a:r>
            <a:endParaRPr lang="en-US" sz="3000" dirty="0"/>
          </a:p>
        </p:txBody>
      </p:sp>
      <p:sp>
        <p:nvSpPr>
          <p:cNvPr id="4" name="Text 2"/>
          <p:cNvSpPr txBox="1"/>
          <p:nvPr/>
        </p:nvSpPr>
        <p:spPr>
          <a:xfrm>
            <a:off x="548640" y="1371600"/>
            <a:ext cx="11094415" cy="566928"/>
          </a:xfrm>
          <a:prstGeom prst="rect">
            <a:avLst/>
          </a:prstGeom>
          <a:noFill/>
          <a:ln/>
        </p:spPr>
        <p:txBody>
          <a:bodyPr wrap="square" lIns="0" tIns="0" rIns="0" bIns="0" rtlCol="0" anchor="t"/>
          <a:lstStyle/>
          <a:p>
            <a:pPr indent="0" marL="0">
              <a:buNone/>
            </a:pPr>
            <a:r>
              <a:rPr lang="en-US" sz="1700" dirty="0">
                <a:solidFill>
                  <a:srgbClr val="4B5563"/>
                </a:solidFill>
                <a:latin typeface="Arial" pitchFamily="34" charset="0"/>
                <a:ea typeface="Arial" pitchFamily="34" charset="-122"/>
                <a:cs typeface="Arial" pitchFamily="34" charset="-120"/>
              </a:rPr>
              <a:t>Une suggestion, à adapter à votre public.</a:t>
            </a:r>
            <a:endParaRPr lang="en-US" sz="1700" dirty="0"/>
          </a:p>
        </p:txBody>
      </p:sp>
      <p:sp>
        <p:nvSpPr>
          <p:cNvPr id="5" name="Shape 3"/>
          <p:cNvSpPr/>
          <p:nvPr/>
        </p:nvSpPr>
        <p:spPr>
          <a:xfrm>
            <a:off x="548640" y="2194560"/>
            <a:ext cx="2567864" cy="2834640"/>
          </a:xfrm>
          <a:prstGeom prst="roundRect">
            <a:avLst>
              <a:gd name="adj" fmla="val 498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6" name="Image 0" descr="/var/folders/b7/tkzbyvzx72qcg9wb0t1jybvm0000gn/T/diaporama-inclusia-g8akKt/icone-clock-1D4ED8.png">    </p:cNvPr>
          <p:cNvPicPr>
            <a:picLocks noChangeAspect="1"/>
          </p:cNvPicPr>
          <p:nvPr/>
        </p:nvPicPr>
        <p:blipFill>
          <a:blip r:embed="rId1"/>
          <a:stretch>
            <a:fillRect/>
          </a:stretch>
        </p:blipFill>
        <p:spPr>
          <a:xfrm>
            <a:off x="868680" y="2578608"/>
            <a:ext cx="274320" cy="274320"/>
          </a:xfrm>
          <a:prstGeom prst="rect">
            <a:avLst/>
          </a:prstGeom>
        </p:spPr>
      </p:pic>
      <p:sp>
        <p:nvSpPr>
          <p:cNvPr id="7" name="Text 4"/>
          <p:cNvSpPr txBox="1"/>
          <p:nvPr/>
        </p:nvSpPr>
        <p:spPr>
          <a:xfrm>
            <a:off x="1234440" y="2514600"/>
            <a:ext cx="1653464" cy="411480"/>
          </a:xfrm>
          <a:prstGeom prst="rect">
            <a:avLst/>
          </a:prstGeom>
          <a:noFill/>
          <a:ln/>
        </p:spPr>
        <p:txBody>
          <a:bodyPr wrap="square" lIns="0" tIns="0" rIns="0" bIns="0" rtlCol="0" anchor="t"/>
          <a:lstStyle/>
          <a:p>
            <a:pPr indent="0" marL="0">
              <a:buNone/>
            </a:pPr>
            <a:r>
              <a:rPr lang="en-US" sz="2000" b="1" dirty="0">
                <a:solidFill>
                  <a:srgbClr val="1D4ED8"/>
                </a:solidFill>
                <a:latin typeface="Arial" pitchFamily="34" charset="0"/>
                <a:ea typeface="Arial" pitchFamily="34" charset="-122"/>
                <a:cs typeface="Arial" pitchFamily="34" charset="-120"/>
              </a:rPr>
              <a:t>5 min</a:t>
            </a:r>
            <a:endParaRPr lang="en-US" sz="2000" dirty="0"/>
          </a:p>
        </p:txBody>
      </p:sp>
      <p:sp>
        <p:nvSpPr>
          <p:cNvPr id="8" name="Text 5"/>
          <p:cNvSpPr txBox="1"/>
          <p:nvPr/>
        </p:nvSpPr>
        <p:spPr>
          <a:xfrm>
            <a:off x="868680" y="3108960"/>
            <a:ext cx="1927784" cy="411480"/>
          </a:xfrm>
          <a:prstGeom prst="rect">
            <a:avLst/>
          </a:prstGeom>
          <a:noFill/>
          <a:ln/>
        </p:spPr>
        <p:txBody>
          <a:bodyPr wrap="square" lIns="0" tIns="0" rIns="0" bIns="0" rtlCol="0" anchor="t"/>
          <a:lstStyle/>
          <a:p>
            <a:pPr indent="0" marL="0">
              <a:buNone/>
            </a:pPr>
            <a:r>
              <a:rPr lang="en-US" sz="1900" b="1" dirty="0">
                <a:solidFill>
                  <a:srgbClr val="1A1A2E"/>
                </a:solidFill>
                <a:latin typeface="Arial" pitchFamily="34" charset="0"/>
                <a:ea typeface="Arial" pitchFamily="34" charset="-122"/>
                <a:cs typeface="Arial" pitchFamily="34" charset="-120"/>
              </a:rPr>
              <a:t>Présenter</a:t>
            </a:r>
            <a:endParaRPr lang="en-US" sz="1900" dirty="0"/>
          </a:p>
        </p:txBody>
      </p:sp>
      <p:sp>
        <p:nvSpPr>
          <p:cNvPr id="9" name="Text 6"/>
          <p:cNvSpPr txBox="1"/>
          <p:nvPr/>
        </p:nvSpPr>
        <p:spPr>
          <a:xfrm>
            <a:off x="868680" y="3566160"/>
            <a:ext cx="1927784" cy="128016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Ce diaporama, jusqu’aux principes.</a:t>
            </a:r>
            <a:endParaRPr lang="en-US" sz="1400" dirty="0"/>
          </a:p>
        </p:txBody>
      </p:sp>
      <p:sp>
        <p:nvSpPr>
          <p:cNvPr id="10" name="Shape 7"/>
          <p:cNvSpPr/>
          <p:nvPr/>
        </p:nvSpPr>
        <p:spPr>
          <a:xfrm>
            <a:off x="3390824" y="2194560"/>
            <a:ext cx="2567864" cy="2834640"/>
          </a:xfrm>
          <a:prstGeom prst="roundRect">
            <a:avLst>
              <a:gd name="adj" fmla="val 498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11" name="Image 1" descr="/var/folders/b7/tkzbyvzx72qcg9wb0t1jybvm0000gn/T/diaporama-inclusia-g8akKt/icone-clock-1D4ED8.png">    </p:cNvPr>
          <p:cNvPicPr>
            <a:picLocks noChangeAspect="1"/>
          </p:cNvPicPr>
          <p:nvPr/>
        </p:nvPicPr>
        <p:blipFill>
          <a:blip r:embed="rId2"/>
          <a:stretch>
            <a:fillRect/>
          </a:stretch>
        </p:blipFill>
        <p:spPr>
          <a:xfrm>
            <a:off x="3710864" y="2578608"/>
            <a:ext cx="274320" cy="274320"/>
          </a:xfrm>
          <a:prstGeom prst="rect">
            <a:avLst/>
          </a:prstGeom>
        </p:spPr>
      </p:pic>
      <p:sp>
        <p:nvSpPr>
          <p:cNvPr id="12" name="Text 8"/>
          <p:cNvSpPr txBox="1"/>
          <p:nvPr/>
        </p:nvSpPr>
        <p:spPr>
          <a:xfrm>
            <a:off x="4076624" y="2514600"/>
            <a:ext cx="1653464" cy="411480"/>
          </a:xfrm>
          <a:prstGeom prst="rect">
            <a:avLst/>
          </a:prstGeom>
          <a:noFill/>
          <a:ln/>
        </p:spPr>
        <p:txBody>
          <a:bodyPr wrap="square" lIns="0" tIns="0" rIns="0" bIns="0" rtlCol="0" anchor="t"/>
          <a:lstStyle/>
          <a:p>
            <a:pPr indent="0" marL="0">
              <a:buNone/>
            </a:pPr>
            <a:r>
              <a:rPr lang="en-US" sz="2000" b="1" dirty="0">
                <a:solidFill>
                  <a:srgbClr val="1D4ED8"/>
                </a:solidFill>
                <a:latin typeface="Arial" pitchFamily="34" charset="0"/>
                <a:ea typeface="Arial" pitchFamily="34" charset="-122"/>
                <a:cs typeface="Arial" pitchFamily="34" charset="-120"/>
              </a:rPr>
              <a:t>10 min</a:t>
            </a:r>
            <a:endParaRPr lang="en-US" sz="2000" dirty="0"/>
          </a:p>
        </p:txBody>
      </p:sp>
      <p:sp>
        <p:nvSpPr>
          <p:cNvPr id="13" name="Text 9"/>
          <p:cNvSpPr txBox="1"/>
          <p:nvPr/>
        </p:nvSpPr>
        <p:spPr>
          <a:xfrm>
            <a:off x="3710864" y="3108960"/>
            <a:ext cx="1927784" cy="411480"/>
          </a:xfrm>
          <a:prstGeom prst="rect">
            <a:avLst/>
          </a:prstGeom>
          <a:noFill/>
          <a:ln/>
        </p:spPr>
        <p:txBody>
          <a:bodyPr wrap="square" lIns="0" tIns="0" rIns="0" bIns="0" rtlCol="0" anchor="t"/>
          <a:lstStyle/>
          <a:p>
            <a:pPr indent="0" marL="0">
              <a:buNone/>
            </a:pPr>
            <a:r>
              <a:rPr lang="en-US" sz="1900" b="1" dirty="0">
                <a:solidFill>
                  <a:srgbClr val="1A1A2E"/>
                </a:solidFill>
                <a:latin typeface="Arial" pitchFamily="34" charset="0"/>
                <a:ea typeface="Arial" pitchFamily="34" charset="-122"/>
                <a:cs typeface="Arial" pitchFamily="34" charset="-120"/>
              </a:rPr>
              <a:t>Montrer</a:t>
            </a:r>
            <a:endParaRPr lang="en-US" sz="1900" dirty="0"/>
          </a:p>
        </p:txBody>
      </p:sp>
      <p:sp>
        <p:nvSpPr>
          <p:cNvPr id="14" name="Text 10"/>
          <p:cNvSpPr txBox="1"/>
          <p:nvPr/>
        </p:nvSpPr>
        <p:spPr>
          <a:xfrm>
            <a:off x="3710864" y="3566160"/>
            <a:ext cx="1927784" cy="128016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Un module en direct, sur une situation du groupe, jusqu’au téléchargement.</a:t>
            </a:r>
            <a:endParaRPr lang="en-US" sz="1400" dirty="0"/>
          </a:p>
        </p:txBody>
      </p:sp>
      <p:sp>
        <p:nvSpPr>
          <p:cNvPr id="15" name="Shape 11"/>
          <p:cNvSpPr/>
          <p:nvPr/>
        </p:nvSpPr>
        <p:spPr>
          <a:xfrm>
            <a:off x="6233008" y="2194560"/>
            <a:ext cx="2567864" cy="2834640"/>
          </a:xfrm>
          <a:prstGeom prst="roundRect">
            <a:avLst>
              <a:gd name="adj" fmla="val 4985"/>
            </a:avLst>
          </a:prstGeom>
          <a:solidFill>
            <a:srgbClr val="EFF6FF"/>
          </a:solidFill>
          <a:ln w="9525">
            <a:solidFill>
              <a:srgbClr val="DBEAFE"/>
            </a:solidFill>
            <a:prstDash val="solid"/>
          </a:ln>
          <a:effectLst>
            <a:outerShdw sx="100000" sy="100000" kx="0" ky="0" algn="bl" rotWithShape="0" blurRad="114300" dist="25400" dir="5400000">
              <a:srgbClr val="000000">
                <a:alpha val="8000"/>
              </a:srgbClr>
            </a:outerShdw>
          </a:effectLst>
        </p:spPr>
      </p:sp>
      <p:pic>
        <p:nvPicPr>
          <p:cNvPr id="16" name="Image 2" descr="/var/folders/b7/tkzbyvzx72qcg9wb0t1jybvm0000gn/T/diaporama-inclusia-g8akKt/icone-clock-1D4ED8.png">    </p:cNvPr>
          <p:cNvPicPr>
            <a:picLocks noChangeAspect="1"/>
          </p:cNvPicPr>
          <p:nvPr/>
        </p:nvPicPr>
        <p:blipFill>
          <a:blip r:embed="rId3"/>
          <a:stretch>
            <a:fillRect/>
          </a:stretch>
        </p:blipFill>
        <p:spPr>
          <a:xfrm>
            <a:off x="6553048" y="2578608"/>
            <a:ext cx="274320" cy="274320"/>
          </a:xfrm>
          <a:prstGeom prst="rect">
            <a:avLst/>
          </a:prstGeom>
        </p:spPr>
      </p:pic>
      <p:sp>
        <p:nvSpPr>
          <p:cNvPr id="17" name="Text 12"/>
          <p:cNvSpPr txBox="1"/>
          <p:nvPr/>
        </p:nvSpPr>
        <p:spPr>
          <a:xfrm>
            <a:off x="6918808" y="2514600"/>
            <a:ext cx="1653464" cy="411480"/>
          </a:xfrm>
          <a:prstGeom prst="rect">
            <a:avLst/>
          </a:prstGeom>
          <a:noFill/>
          <a:ln/>
        </p:spPr>
        <p:txBody>
          <a:bodyPr wrap="square" lIns="0" tIns="0" rIns="0" bIns="0" rtlCol="0" anchor="t"/>
          <a:lstStyle/>
          <a:p>
            <a:pPr indent="0" marL="0">
              <a:buNone/>
            </a:pPr>
            <a:r>
              <a:rPr lang="en-US" sz="2000" b="1" dirty="0">
                <a:solidFill>
                  <a:srgbClr val="1D4ED8"/>
                </a:solidFill>
                <a:latin typeface="Arial" pitchFamily="34" charset="0"/>
                <a:ea typeface="Arial" pitchFamily="34" charset="-122"/>
                <a:cs typeface="Arial" pitchFamily="34" charset="-120"/>
              </a:rPr>
              <a:t>20 min</a:t>
            </a:r>
            <a:endParaRPr lang="en-US" sz="2000" dirty="0"/>
          </a:p>
        </p:txBody>
      </p:sp>
      <p:sp>
        <p:nvSpPr>
          <p:cNvPr id="18" name="Text 13"/>
          <p:cNvSpPr txBox="1"/>
          <p:nvPr/>
        </p:nvSpPr>
        <p:spPr>
          <a:xfrm>
            <a:off x="6553048" y="3108960"/>
            <a:ext cx="1927784" cy="411480"/>
          </a:xfrm>
          <a:prstGeom prst="rect">
            <a:avLst/>
          </a:prstGeom>
          <a:noFill/>
          <a:ln/>
        </p:spPr>
        <p:txBody>
          <a:bodyPr wrap="square" lIns="0" tIns="0" rIns="0" bIns="0" rtlCol="0" anchor="t"/>
          <a:lstStyle/>
          <a:p>
            <a:pPr indent="0" marL="0">
              <a:buNone/>
            </a:pPr>
            <a:r>
              <a:rPr lang="en-US" sz="1900" b="1" dirty="0">
                <a:solidFill>
                  <a:srgbClr val="1A1A2E"/>
                </a:solidFill>
                <a:latin typeface="Arial" pitchFamily="34" charset="0"/>
                <a:ea typeface="Arial" pitchFamily="34" charset="-122"/>
                <a:cs typeface="Arial" pitchFamily="34" charset="-120"/>
              </a:rPr>
              <a:t>Faire</a:t>
            </a:r>
            <a:endParaRPr lang="en-US" sz="1900" dirty="0"/>
          </a:p>
        </p:txBody>
      </p:sp>
      <p:sp>
        <p:nvSpPr>
          <p:cNvPr id="19" name="Text 14"/>
          <p:cNvSpPr txBox="1"/>
          <p:nvPr/>
        </p:nvSpPr>
        <p:spPr>
          <a:xfrm>
            <a:off x="6553048" y="3566160"/>
            <a:ext cx="1927784" cy="128016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Chacun prépare un support pour un élève qu’il connaît, sans le nommer, puis le relit.</a:t>
            </a:r>
            <a:endParaRPr lang="en-US" sz="1400" dirty="0"/>
          </a:p>
        </p:txBody>
      </p:sp>
      <p:sp>
        <p:nvSpPr>
          <p:cNvPr id="20" name="Shape 15"/>
          <p:cNvSpPr/>
          <p:nvPr/>
        </p:nvSpPr>
        <p:spPr>
          <a:xfrm>
            <a:off x="9075191" y="2194560"/>
            <a:ext cx="2567864" cy="2834640"/>
          </a:xfrm>
          <a:prstGeom prst="roundRect">
            <a:avLst>
              <a:gd name="adj" fmla="val 498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21" name="Image 3" descr="/var/folders/b7/tkzbyvzx72qcg9wb0t1jybvm0000gn/T/diaporama-inclusia-g8akKt/icone-clock-1D4ED8.png">    </p:cNvPr>
          <p:cNvPicPr>
            <a:picLocks noChangeAspect="1"/>
          </p:cNvPicPr>
          <p:nvPr/>
        </p:nvPicPr>
        <p:blipFill>
          <a:blip r:embed="rId4"/>
          <a:stretch>
            <a:fillRect/>
          </a:stretch>
        </p:blipFill>
        <p:spPr>
          <a:xfrm>
            <a:off x="9395231" y="2578608"/>
            <a:ext cx="274320" cy="274320"/>
          </a:xfrm>
          <a:prstGeom prst="rect">
            <a:avLst/>
          </a:prstGeom>
        </p:spPr>
      </p:pic>
      <p:sp>
        <p:nvSpPr>
          <p:cNvPr id="22" name="Text 16"/>
          <p:cNvSpPr txBox="1"/>
          <p:nvPr/>
        </p:nvSpPr>
        <p:spPr>
          <a:xfrm>
            <a:off x="9760991" y="2514600"/>
            <a:ext cx="1653464" cy="411480"/>
          </a:xfrm>
          <a:prstGeom prst="rect">
            <a:avLst/>
          </a:prstGeom>
          <a:noFill/>
          <a:ln/>
        </p:spPr>
        <p:txBody>
          <a:bodyPr wrap="square" lIns="0" tIns="0" rIns="0" bIns="0" rtlCol="0" anchor="t"/>
          <a:lstStyle/>
          <a:p>
            <a:pPr indent="0" marL="0">
              <a:buNone/>
            </a:pPr>
            <a:r>
              <a:rPr lang="en-US" sz="2000" b="1" dirty="0">
                <a:solidFill>
                  <a:srgbClr val="1D4ED8"/>
                </a:solidFill>
                <a:latin typeface="Arial" pitchFamily="34" charset="0"/>
                <a:ea typeface="Arial" pitchFamily="34" charset="-122"/>
                <a:cs typeface="Arial" pitchFamily="34" charset="-120"/>
              </a:rPr>
              <a:t>10 min</a:t>
            </a:r>
            <a:endParaRPr lang="en-US" sz="2000" dirty="0"/>
          </a:p>
        </p:txBody>
      </p:sp>
      <p:sp>
        <p:nvSpPr>
          <p:cNvPr id="23" name="Text 17"/>
          <p:cNvSpPr txBox="1"/>
          <p:nvPr/>
        </p:nvSpPr>
        <p:spPr>
          <a:xfrm>
            <a:off x="9395231" y="3108960"/>
            <a:ext cx="1927784" cy="411480"/>
          </a:xfrm>
          <a:prstGeom prst="rect">
            <a:avLst/>
          </a:prstGeom>
          <a:noFill/>
          <a:ln/>
        </p:spPr>
        <p:txBody>
          <a:bodyPr wrap="square" lIns="0" tIns="0" rIns="0" bIns="0" rtlCol="0" anchor="t"/>
          <a:lstStyle/>
          <a:p>
            <a:pPr indent="0" marL="0">
              <a:buNone/>
            </a:pPr>
            <a:r>
              <a:rPr lang="en-US" sz="1900" b="1" dirty="0">
                <a:solidFill>
                  <a:srgbClr val="1A1A2E"/>
                </a:solidFill>
                <a:latin typeface="Arial" pitchFamily="34" charset="0"/>
                <a:ea typeface="Arial" pitchFamily="34" charset="-122"/>
                <a:cs typeface="Arial" pitchFamily="34" charset="-120"/>
              </a:rPr>
              <a:t>Partager</a:t>
            </a:r>
            <a:endParaRPr lang="en-US" sz="1900" dirty="0"/>
          </a:p>
        </p:txBody>
      </p:sp>
      <p:sp>
        <p:nvSpPr>
          <p:cNvPr id="24" name="Text 18"/>
          <p:cNvSpPr txBox="1"/>
          <p:nvPr/>
        </p:nvSpPr>
        <p:spPr>
          <a:xfrm>
            <a:off x="9395231" y="3566160"/>
            <a:ext cx="1927784" cy="1280160"/>
          </a:xfrm>
          <a:prstGeom prst="rect">
            <a:avLst/>
          </a:prstGeom>
          <a:noFill/>
          <a:ln/>
        </p:spPr>
        <p:txBody>
          <a:bodyPr wrap="square" lIns="0" tIns="0" rIns="0" bIns="0" rtlCol="0" anchor="t"/>
          <a:lstStyle/>
          <a:p>
            <a:pPr indent="0" marL="0">
              <a:buNone/>
            </a:pPr>
            <a:r>
              <a:rPr lang="en-US" sz="1400" dirty="0">
                <a:solidFill>
                  <a:srgbClr val="4B5563"/>
                </a:solidFill>
                <a:latin typeface="Arial" pitchFamily="34" charset="0"/>
                <a:ea typeface="Arial" pitchFamily="34" charset="-122"/>
                <a:cs typeface="Arial" pitchFamily="34" charset="-120"/>
              </a:rPr>
              <a:t>Ce qui a marché, ce qu’il a fallu corriger, ce qu’on gardera.</a:t>
            </a:r>
            <a:endParaRPr lang="en-US" sz="1400" dirty="0"/>
          </a:p>
        </p:txBody>
      </p:sp>
      <p:sp>
        <p:nvSpPr>
          <p:cNvPr id="25" name="Text 19"/>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6" name="Text 20"/>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17 / 18</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t"/>
          <a:lstStyle/>
          <a:p>
            <a:pPr indent="0" marL="0">
              <a:buNone/>
            </a:pPr>
            <a:r>
              <a:rPr lang="en-US" sz="1200" b="1" dirty="0">
                <a:solidFill>
                  <a:srgbClr val="1D4ED8"/>
                </a:solidFill>
                <a:latin typeface="Arial" pitchFamily="34" charset="0"/>
                <a:ea typeface="Arial" pitchFamily="34" charset="-122"/>
                <a:cs typeface="Arial" pitchFamily="34" charset="-120"/>
              </a:rPr>
              <a:t>4 · Pour commencer</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ctr"/>
          <a:lstStyle/>
          <a:p>
            <a:pPr indent="0" marL="0">
              <a:buNone/>
            </a:pPr>
            <a:r>
              <a:rPr lang="en-US" sz="3000" b="1" dirty="0">
                <a:solidFill>
                  <a:srgbClr val="1A1A2E"/>
                </a:solidFill>
                <a:latin typeface="Arial" pitchFamily="34" charset="0"/>
                <a:ea typeface="Arial" pitchFamily="34" charset="-122"/>
                <a:cs typeface="Arial" pitchFamily="34" charset="-120"/>
              </a:rPr>
              <a:t>Pour commencer</a:t>
            </a:r>
            <a:endParaRPr lang="en-US" sz="3000" dirty="0"/>
          </a:p>
        </p:txBody>
      </p:sp>
      <p:sp>
        <p:nvSpPr>
          <p:cNvPr id="4" name="Text 2"/>
          <p:cNvSpPr txBox="1"/>
          <p:nvPr/>
        </p:nvSpPr>
        <p:spPr>
          <a:xfrm>
            <a:off x="548640" y="1463040"/>
            <a:ext cx="6766560" cy="457200"/>
          </a:xfrm>
          <a:prstGeom prst="rect">
            <a:avLst/>
          </a:prstGeom>
          <a:noFill/>
          <a:ln/>
        </p:spPr>
        <p:txBody>
          <a:bodyPr wrap="square" lIns="0" tIns="0" rIns="0" bIns="0" rtlCol="0" anchor="t"/>
          <a:lstStyle/>
          <a:p>
            <a:pPr indent="0" marL="0">
              <a:buNone/>
            </a:pPr>
            <a:r>
              <a:rPr lang="en-US" sz="2400" b="1" u="sng" dirty="0">
                <a:solidFill>
                  <a:srgbClr val="1E40AF"/>
                </a:solidFill>
                <a:latin typeface="Arial" pitchFamily="34" charset="0"/>
                <a:ea typeface="Arial" pitchFamily="34" charset="-122"/>
                <a:cs typeface="Arial" pitchFamily="34" charset="-120"/>
                <a:hlinkClick r:id="rId1" invalidUrl="" action="" tgtFrame="" tooltip="https://inclusia.forge.apps.education.fr/" history="1" highlightClick="0" endSnd="0">
                  <a:extLst>
                    <a:ext uri="{A12FA001-AC4F-418D-AE19-62706E023703}">
                      <ahyp:hlinkClr xmlns:ahyp="http://schemas.microsoft.com/office/drawing/2018/hyperlinkcolor" val="tx"/>
                    </a:ext>
                  </a:extLst>
                </a:hlinkClick>
              </a:rPr>
              <a:t>inclusia.forge.apps.education.fr</a:t>
            </a:r>
            <a:endParaRPr lang="en-US" sz="2400" dirty="0"/>
          </a:p>
        </p:txBody>
      </p:sp>
      <p:sp>
        <p:nvSpPr>
          <p:cNvPr id="5" name="Text 3"/>
          <p:cNvSpPr txBox="1"/>
          <p:nvPr/>
        </p:nvSpPr>
        <p:spPr>
          <a:xfrm>
            <a:off x="548640" y="1965960"/>
            <a:ext cx="6766560" cy="320040"/>
          </a:xfrm>
          <a:prstGeom prst="rect">
            <a:avLst/>
          </a:prstGeom>
          <a:noFill/>
          <a:ln/>
        </p:spPr>
        <p:txBody>
          <a:bodyPr wrap="square" lIns="0" tIns="0" rIns="0" bIns="0" rtlCol="0" anchor="t"/>
          <a:lstStyle/>
          <a:p>
            <a:pPr indent="0" marL="0">
              <a:buNone/>
            </a:pPr>
            <a:r>
              <a:rPr lang="en-US" sz="1500" dirty="0">
                <a:solidFill>
                  <a:srgbClr val="4B5563"/>
                </a:solidFill>
                <a:latin typeface="Arial" pitchFamily="34" charset="0"/>
                <a:ea typeface="Arial" pitchFamily="34" charset="-122"/>
                <a:cs typeface="Arial" pitchFamily="34" charset="-120"/>
              </a:rPr>
              <a:t>Sans compte, dans le navigateur.</a:t>
            </a:r>
            <a:endParaRPr lang="en-US" sz="1500" dirty="0"/>
          </a:p>
        </p:txBody>
      </p:sp>
      <p:sp>
        <p:nvSpPr>
          <p:cNvPr id="6" name="Text 4"/>
          <p:cNvSpPr txBox="1"/>
          <p:nvPr/>
        </p:nvSpPr>
        <p:spPr>
          <a:xfrm>
            <a:off x="548640" y="2514600"/>
            <a:ext cx="6949440" cy="365760"/>
          </a:xfrm>
          <a:prstGeom prst="rect">
            <a:avLst/>
          </a:prstGeom>
          <a:noFill/>
          <a:ln/>
        </p:spPr>
        <p:txBody>
          <a:bodyPr wrap="square" lIns="0" tIns="0" rIns="0" bIns="0" rtlCol="0" anchor="t"/>
          <a:lstStyle/>
          <a:p>
            <a:pPr indent="0" marL="0">
              <a:buNone/>
            </a:pPr>
            <a:r>
              <a:rPr lang="en-US" sz="1450" b="1" u="sng" dirty="0">
                <a:solidFill>
                  <a:srgbClr val="1E40AF"/>
                </a:solidFill>
                <a:latin typeface="Arial" pitchFamily="34" charset="0"/>
                <a:ea typeface="Arial" pitchFamily="34" charset="-122"/>
                <a:cs typeface="Arial" pitchFamily="34" charset="-120"/>
                <a:hlinkClick r:id="rId2" invalidUrl="" action="" tgtFrame="" tooltip="https://inclusia.forge.apps.education.fr/demarche/" history="1" highlightClick="0" endSnd="0">
                  <a:extLst>
                    <a:ext uri="{A12FA001-AC4F-418D-AE19-62706E023703}">
                      <ahyp:hlinkClr xmlns:ahyp="http://schemas.microsoft.com/office/drawing/2018/hyperlinkcolor" val="tx"/>
                    </a:ext>
                  </a:extLst>
                </a:hlinkClick>
              </a:rPr>
              <a:t>La démarche</a:t>
            </a:r>
            <a:pPr indent="0" marL="0">
              <a:buNone/>
            </a:pPr>
            <a:r>
              <a:rPr lang="en-US" sz="1450" dirty="0">
                <a:solidFill>
                  <a:srgbClr val="4B5563"/>
                </a:solidFill>
                <a:latin typeface="Arial" pitchFamily="34" charset="0"/>
                <a:ea typeface="Arial" pitchFamily="34" charset="-122"/>
                <a:cs typeface="Arial" pitchFamily="34" charset="-120"/>
              </a:rPr>
              <a:t>  ce qui se passe entre votre saisie et le résultat</a:t>
            </a:r>
            <a:endParaRPr lang="en-US" sz="1450" dirty="0"/>
          </a:p>
        </p:txBody>
      </p:sp>
      <p:sp>
        <p:nvSpPr>
          <p:cNvPr id="7" name="Text 5"/>
          <p:cNvSpPr txBox="1"/>
          <p:nvPr/>
        </p:nvSpPr>
        <p:spPr>
          <a:xfrm>
            <a:off x="548640" y="2971800"/>
            <a:ext cx="6949440" cy="365760"/>
          </a:xfrm>
          <a:prstGeom prst="rect">
            <a:avLst/>
          </a:prstGeom>
          <a:noFill/>
          <a:ln/>
        </p:spPr>
        <p:txBody>
          <a:bodyPr wrap="square" lIns="0" tIns="0" rIns="0" bIns="0" rtlCol="0" anchor="t"/>
          <a:lstStyle/>
          <a:p>
            <a:pPr indent="0" marL="0">
              <a:buNone/>
            </a:pPr>
            <a:r>
              <a:rPr lang="en-US" sz="1450" b="1" u="sng" dirty="0">
                <a:solidFill>
                  <a:srgbClr val="1E40AF"/>
                </a:solidFill>
                <a:latin typeface="Arial" pitchFamily="34" charset="0"/>
                <a:ea typeface="Arial" pitchFamily="34" charset="-122"/>
                <a:cs typeface="Arial" pitchFamily="34" charset="-120"/>
                <a:hlinkClick r:id="rId3" invalidUrl="" action="" tgtFrame="" tooltip="https://inclusia.forge.apps.education.fr/guide/" history="1" highlightClick="0" endSnd="0">
                  <a:extLst>
                    <a:ext uri="{A12FA001-AC4F-418D-AE19-62706E023703}">
                      <ahyp:hlinkClr xmlns:ahyp="http://schemas.microsoft.com/office/drawing/2018/hyperlinkcolor" val="tx"/>
                    </a:ext>
                  </a:extLst>
                </a:hlinkClick>
              </a:rPr>
              <a:t>Le guide</a:t>
            </a:r>
            <a:pPr indent="0" marL="0">
              <a:buNone/>
            </a:pPr>
            <a:r>
              <a:rPr lang="en-US" sz="1450" dirty="0">
                <a:solidFill>
                  <a:srgbClr val="4B5563"/>
                </a:solidFill>
                <a:latin typeface="Arial" pitchFamily="34" charset="0"/>
                <a:ea typeface="Arial" pitchFamily="34" charset="-122"/>
                <a:cs typeface="Arial" pitchFamily="34" charset="-120"/>
              </a:rPr>
              <a:t>  pas à pas, avec les bons réflexes</a:t>
            </a:r>
            <a:endParaRPr lang="en-US" sz="1450" dirty="0"/>
          </a:p>
        </p:txBody>
      </p:sp>
      <p:sp>
        <p:nvSpPr>
          <p:cNvPr id="8" name="Text 6"/>
          <p:cNvSpPr txBox="1"/>
          <p:nvPr/>
        </p:nvSpPr>
        <p:spPr>
          <a:xfrm>
            <a:off x="548640" y="3429000"/>
            <a:ext cx="6949440" cy="365760"/>
          </a:xfrm>
          <a:prstGeom prst="rect">
            <a:avLst/>
          </a:prstGeom>
          <a:noFill/>
          <a:ln/>
        </p:spPr>
        <p:txBody>
          <a:bodyPr wrap="square" lIns="0" tIns="0" rIns="0" bIns="0" rtlCol="0" anchor="t"/>
          <a:lstStyle/>
          <a:p>
            <a:pPr indent="0" marL="0">
              <a:buNone/>
            </a:pPr>
            <a:r>
              <a:rPr lang="en-US" sz="1450" b="1" u="sng" dirty="0">
                <a:solidFill>
                  <a:srgbClr val="1E40AF"/>
                </a:solidFill>
                <a:latin typeface="Arial" pitchFamily="34" charset="0"/>
                <a:ea typeface="Arial" pitchFamily="34" charset="-122"/>
                <a:cs typeface="Arial" pitchFamily="34" charset="-120"/>
                <a:hlinkClick r:id="rId4" invalidUrl="" action="" tgtFrame="" tooltip="https://inclusia.forge.apps.education.fr/cas-usage/" history="1" highlightClick="0" endSnd="0">
                  <a:extLst>
                    <a:ext uri="{A12FA001-AC4F-418D-AE19-62706E023703}">
                      <ahyp:hlinkClr xmlns:ahyp="http://schemas.microsoft.com/office/drawing/2018/hyperlinkcolor" val="tx"/>
                    </a:ext>
                  </a:extLst>
                </a:hlinkClick>
              </a:rPr>
              <a:t>Les cas d’usage</a:t>
            </a:r>
            <a:pPr indent="0" marL="0">
              <a:buNone/>
            </a:pPr>
            <a:r>
              <a:rPr lang="en-US" sz="1450" dirty="0">
                <a:solidFill>
                  <a:srgbClr val="4B5563"/>
                </a:solidFill>
                <a:latin typeface="Arial" pitchFamily="34" charset="0"/>
                <a:ea typeface="Arial" pitchFamily="34" charset="-122"/>
                <a:cs typeface="Arial" pitchFamily="34" charset="-120"/>
              </a:rPr>
              <a:t>  un exemple concret par module</a:t>
            </a:r>
            <a:endParaRPr lang="en-US" sz="1450" dirty="0"/>
          </a:p>
        </p:txBody>
      </p:sp>
      <p:sp>
        <p:nvSpPr>
          <p:cNvPr id="9" name="Text 7"/>
          <p:cNvSpPr txBox="1"/>
          <p:nvPr/>
        </p:nvSpPr>
        <p:spPr>
          <a:xfrm>
            <a:off x="548640" y="3886200"/>
            <a:ext cx="6949440" cy="365760"/>
          </a:xfrm>
          <a:prstGeom prst="rect">
            <a:avLst/>
          </a:prstGeom>
          <a:noFill/>
          <a:ln/>
        </p:spPr>
        <p:txBody>
          <a:bodyPr wrap="square" lIns="0" tIns="0" rIns="0" bIns="0" rtlCol="0" anchor="t"/>
          <a:lstStyle/>
          <a:p>
            <a:pPr indent="0" marL="0">
              <a:buNone/>
            </a:pPr>
            <a:r>
              <a:rPr lang="en-US" sz="1450" b="1" u="sng" dirty="0">
                <a:solidFill>
                  <a:srgbClr val="1E40AF"/>
                </a:solidFill>
                <a:latin typeface="Arial" pitchFamily="34" charset="0"/>
                <a:ea typeface="Arial" pitchFamily="34" charset="-122"/>
                <a:cs typeface="Arial" pitchFamily="34" charset="-120"/>
                <a:hlinkClick r:id="rId5" invalidUrl="" action="" tgtFrame="" tooltip="https://inclusia.forge.apps.education.fr/prompts/" history="1" highlightClick="0" endSnd="0">
                  <a:extLst>
                    <a:ext uri="{A12FA001-AC4F-418D-AE19-62706E023703}">
                      <ahyp:hlinkClr xmlns:ahyp="http://schemas.microsoft.com/office/drawing/2018/hyperlinkcolor" val="tx"/>
                    </a:ext>
                  </a:extLst>
                </a:hlinkClick>
              </a:rPr>
              <a:t>La bibliothèque d’instructions</a:t>
            </a:r>
            <a:pPr indent="0" marL="0">
              <a:buNone/>
            </a:pPr>
            <a:r>
              <a:rPr lang="en-US" sz="1450" dirty="0">
                <a:solidFill>
                  <a:srgbClr val="4B5563"/>
                </a:solidFill>
                <a:latin typeface="Arial" pitchFamily="34" charset="0"/>
                <a:ea typeface="Arial" pitchFamily="34" charset="-122"/>
                <a:cs typeface="Arial" pitchFamily="34" charset="-120"/>
              </a:rPr>
              <a:t>  les instructions de chaque module</a:t>
            </a:r>
            <a:endParaRPr lang="en-US" sz="1450" dirty="0"/>
          </a:p>
        </p:txBody>
      </p:sp>
      <p:sp>
        <p:nvSpPr>
          <p:cNvPr id="10" name="Text 8"/>
          <p:cNvSpPr txBox="1"/>
          <p:nvPr/>
        </p:nvSpPr>
        <p:spPr>
          <a:xfrm>
            <a:off x="548640" y="4343400"/>
            <a:ext cx="6949440" cy="365760"/>
          </a:xfrm>
          <a:prstGeom prst="rect">
            <a:avLst/>
          </a:prstGeom>
          <a:noFill/>
          <a:ln/>
        </p:spPr>
        <p:txBody>
          <a:bodyPr wrap="square" lIns="0" tIns="0" rIns="0" bIns="0" rtlCol="0" anchor="t"/>
          <a:lstStyle/>
          <a:p>
            <a:pPr indent="0" marL="0">
              <a:buNone/>
            </a:pPr>
            <a:r>
              <a:rPr lang="en-US" sz="1450" b="1" u="sng" dirty="0">
                <a:solidFill>
                  <a:srgbClr val="1E40AF"/>
                </a:solidFill>
                <a:latin typeface="Arial" pitchFamily="34" charset="0"/>
                <a:ea typeface="Arial" pitchFamily="34" charset="-122"/>
                <a:cs typeface="Arial" pitchFamily="34" charset="-120"/>
                <a:hlinkClick r:id="rId6" invalidUrl="" action="" tgtFrame="" tooltip="https://inclusia.forge.apps.education.fr/references/" history="1" highlightClick="0" endSnd="0">
                  <a:extLst>
                    <a:ext uri="{A12FA001-AC4F-418D-AE19-62706E023703}">
                      <ahyp:hlinkClr xmlns:ahyp="http://schemas.microsoft.com/office/drawing/2018/hyperlinkcolor" val="tx"/>
                    </a:ext>
                  </a:extLst>
                </a:hlinkClick>
              </a:rPr>
              <a:t>Les références</a:t>
            </a:r>
            <a:pPr indent="0" marL="0">
              <a:buNone/>
            </a:pPr>
            <a:r>
              <a:rPr lang="en-US" sz="1450" dirty="0">
                <a:solidFill>
                  <a:srgbClr val="4B5563"/>
                </a:solidFill>
                <a:latin typeface="Arial" pitchFamily="34" charset="0"/>
                <a:ea typeface="Arial" pitchFamily="34" charset="-122"/>
                <a:cs typeface="Arial" pitchFamily="34" charset="-120"/>
              </a:rPr>
              <a:t>  les sources de chaque module</a:t>
            </a:r>
            <a:endParaRPr lang="en-US" sz="1450" dirty="0"/>
          </a:p>
        </p:txBody>
      </p:sp>
      <p:sp>
        <p:nvSpPr>
          <p:cNvPr id="11" name="Text 9"/>
          <p:cNvSpPr txBox="1"/>
          <p:nvPr/>
        </p:nvSpPr>
        <p:spPr>
          <a:xfrm>
            <a:off x="548640" y="4800600"/>
            <a:ext cx="6949440" cy="365760"/>
          </a:xfrm>
          <a:prstGeom prst="rect">
            <a:avLst/>
          </a:prstGeom>
          <a:noFill/>
          <a:ln/>
        </p:spPr>
        <p:txBody>
          <a:bodyPr wrap="square" lIns="0" tIns="0" rIns="0" bIns="0" rtlCol="0" anchor="t"/>
          <a:lstStyle/>
          <a:p>
            <a:pPr indent="0" marL="0">
              <a:buNone/>
            </a:pPr>
            <a:r>
              <a:rPr lang="en-US" sz="1450" b="1" u="sng" dirty="0">
                <a:solidFill>
                  <a:srgbClr val="1E40AF"/>
                </a:solidFill>
                <a:latin typeface="Arial" pitchFamily="34" charset="0"/>
                <a:ea typeface="Arial" pitchFamily="34" charset="-122"/>
                <a:cs typeface="Arial" pitchFamily="34" charset="-120"/>
                <a:hlinkClick r:id="rId7" invalidUrl="" action="" tgtFrame="" tooltip="https://forge.apps.education.fr/inclusia/inclusia/-/issues" history="1" highlightClick="0" endSnd="0">
                  <a:extLst>
                    <a:ext uri="{A12FA001-AC4F-418D-AE19-62706E023703}">
                      <ahyp:hlinkClr xmlns:ahyp="http://schemas.microsoft.com/office/drawing/2018/hyperlinkcolor" val="tx"/>
                    </a:ext>
                  </a:extLst>
                </a:hlinkClick>
              </a:rPr>
              <a:t>Contribuer</a:t>
            </a:r>
            <a:pPr indent="0" marL="0">
              <a:buNone/>
            </a:pPr>
            <a:r>
              <a:rPr lang="en-US" sz="1450" dirty="0">
                <a:solidFill>
                  <a:srgbClr val="4B5563"/>
                </a:solidFill>
                <a:latin typeface="Arial" pitchFamily="34" charset="0"/>
                <a:ea typeface="Arial" pitchFamily="34" charset="-122"/>
                <a:cs typeface="Arial" pitchFamily="34" charset="-120"/>
              </a:rPr>
              <a:t>  signaler un problème, proposer une idée</a:t>
            </a:r>
            <a:endParaRPr lang="en-US" sz="1450" dirty="0"/>
          </a:p>
        </p:txBody>
      </p:sp>
      <p:pic>
        <p:nvPicPr>
          <p:cNvPr id="12" name="Image 0" descr="/var/folders/b7/tkzbyvzx72qcg9wb0t1jybvm0000gn/T/diaporama-inclusia-g8akKt/icone-mail-1E40AF.png">    </p:cNvPr>
          <p:cNvPicPr>
            <a:picLocks noChangeAspect="1"/>
          </p:cNvPicPr>
          <p:nvPr/>
        </p:nvPicPr>
        <p:blipFill>
          <a:blip r:embed="rId8"/>
          <a:stretch>
            <a:fillRect/>
          </a:stretch>
        </p:blipFill>
        <p:spPr>
          <a:xfrm>
            <a:off x="548640" y="5458968"/>
            <a:ext cx="201168" cy="201168"/>
          </a:xfrm>
          <a:prstGeom prst="rect">
            <a:avLst/>
          </a:prstGeom>
        </p:spPr>
      </p:pic>
      <p:sp>
        <p:nvSpPr>
          <p:cNvPr id="13" name="Text 10"/>
          <p:cNvSpPr txBox="1"/>
          <p:nvPr/>
        </p:nvSpPr>
        <p:spPr>
          <a:xfrm>
            <a:off x="841248" y="5413248"/>
            <a:ext cx="6400800" cy="292608"/>
          </a:xfrm>
          <a:prstGeom prst="rect">
            <a:avLst/>
          </a:prstGeom>
          <a:noFill/>
          <a:ln/>
        </p:spPr>
        <p:txBody>
          <a:bodyPr wrap="square" lIns="0" tIns="0" rIns="0" bIns="0" rtlCol="0" anchor="t"/>
          <a:lstStyle/>
          <a:p>
            <a:pPr indent="0" marL="0">
              <a:buNone/>
            </a:pPr>
            <a:r>
              <a:rPr lang="en-US" sz="1350" dirty="0">
                <a:solidFill>
                  <a:srgbClr val="4B5563"/>
                </a:solidFill>
                <a:latin typeface="Arial" pitchFamily="34" charset="0"/>
                <a:ea typeface="Arial" pitchFamily="34" charset="-122"/>
                <a:cs typeface="Arial" pitchFamily="34" charset="-120"/>
              </a:rPr>
              <a:t>Emmanuel Gaunard  </a:t>
            </a:r>
            <a:pPr indent="0" marL="0">
              <a:buNone/>
            </a:pPr>
            <a:r>
              <a:rPr lang="en-US" sz="1350" u="sng" dirty="0">
                <a:solidFill>
                  <a:srgbClr val="1E40AF"/>
                </a:solidFill>
                <a:latin typeface="Arial" pitchFamily="34" charset="0"/>
                <a:ea typeface="Arial" pitchFamily="34" charset="-122"/>
                <a:cs typeface="Arial" pitchFamily="34" charset="-120"/>
                <a:hlinkClick r:id="rId9" invalidUrl="" action="" tgtFrame="" tooltip="mailto:emmanuel.gaunard@ac-grenoble.fr" history="1" highlightClick="0" endSnd="0">
                  <a:extLst>
                    <a:ext uri="{A12FA001-AC4F-418D-AE19-62706E023703}">
                      <ahyp:hlinkClr xmlns:ahyp="http://schemas.microsoft.com/office/drawing/2018/hyperlinkcolor" val="tx"/>
                    </a:ext>
                  </a:extLst>
                </a:hlinkClick>
              </a:rPr>
              <a:t>emmanuel.gaunard@ac-grenoble.fr</a:t>
            </a:r>
            <a:endParaRPr lang="en-US" sz="1350" dirty="0"/>
          </a:p>
        </p:txBody>
      </p:sp>
      <p:sp>
        <p:nvSpPr>
          <p:cNvPr id="14" name="Shape 11"/>
          <p:cNvSpPr/>
          <p:nvPr/>
        </p:nvSpPr>
        <p:spPr>
          <a:xfrm>
            <a:off x="7891272" y="1901952"/>
            <a:ext cx="1819656" cy="1819656"/>
          </a:xfrm>
          <a:prstGeom prst="roundRect">
            <a:avLst>
              <a:gd name="adj" fmla="val 502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15" name="Image 1" descr="QR code : inclusia.forge.apps.education.fr">    </p:cNvPr>
          <p:cNvPicPr>
            <a:picLocks noChangeAspect="1"/>
          </p:cNvPicPr>
          <p:nvPr/>
        </p:nvPicPr>
        <p:blipFill>
          <a:blip r:embed="rId10"/>
          <a:stretch>
            <a:fillRect/>
          </a:stretch>
        </p:blipFill>
        <p:spPr>
          <a:xfrm>
            <a:off x="8001000" y="2011680"/>
            <a:ext cx="1600200" cy="1600200"/>
          </a:xfrm>
          <a:prstGeom prst="rect">
            <a:avLst/>
          </a:prstGeom>
        </p:spPr>
      </p:pic>
      <p:sp>
        <p:nvSpPr>
          <p:cNvPr id="16" name="Text 12"/>
          <p:cNvSpPr txBox="1"/>
          <p:nvPr/>
        </p:nvSpPr>
        <p:spPr>
          <a:xfrm>
            <a:off x="7726680" y="3840480"/>
            <a:ext cx="2148840" cy="274320"/>
          </a:xfrm>
          <a:prstGeom prst="rect">
            <a:avLst/>
          </a:prstGeom>
          <a:noFill/>
          <a:ln/>
        </p:spPr>
        <p:txBody>
          <a:bodyPr wrap="square" lIns="0" tIns="0" rIns="0" bIns="0" rtlCol="0" anchor="t"/>
          <a:lstStyle/>
          <a:p>
            <a:pPr algn="ctr" indent="0" marL="0">
              <a:buNone/>
            </a:pPr>
            <a:r>
              <a:rPr lang="en-US" sz="1250" b="1" dirty="0">
                <a:solidFill>
                  <a:srgbClr val="1A1A2E"/>
                </a:solidFill>
                <a:latin typeface="Arial" pitchFamily="34" charset="0"/>
                <a:ea typeface="Arial" pitchFamily="34" charset="-122"/>
                <a:cs typeface="Arial" pitchFamily="34" charset="-120"/>
              </a:rPr>
              <a:t>Ouvrir Inclus'IA</a:t>
            </a:r>
            <a:endParaRPr lang="en-US" sz="1250" dirty="0"/>
          </a:p>
        </p:txBody>
      </p:sp>
      <p:sp>
        <p:nvSpPr>
          <p:cNvPr id="17" name="Shape 13"/>
          <p:cNvSpPr/>
          <p:nvPr/>
        </p:nvSpPr>
        <p:spPr>
          <a:xfrm>
            <a:off x="9948672" y="1901952"/>
            <a:ext cx="1819656" cy="1819656"/>
          </a:xfrm>
          <a:prstGeom prst="roundRect">
            <a:avLst>
              <a:gd name="adj" fmla="val 5025"/>
            </a:avLst>
          </a:prstGeom>
          <a:solidFill>
            <a:srgbClr val="FFFFFF"/>
          </a:solidFill>
          <a:ln w="9525">
            <a:solidFill>
              <a:srgbClr val="E5E7EB"/>
            </a:solidFill>
            <a:prstDash val="solid"/>
          </a:ln>
          <a:effectLst>
            <a:outerShdw sx="100000" sy="100000" kx="0" ky="0" algn="bl" rotWithShape="0" blurRad="114300" dist="25400" dir="5400000">
              <a:srgbClr val="000000">
                <a:alpha val="8000"/>
              </a:srgbClr>
            </a:outerShdw>
          </a:effectLst>
        </p:spPr>
      </p:sp>
      <p:pic>
        <p:nvPicPr>
          <p:cNvPr id="18" name="Image 2" descr="QR code : inclusia.forge.apps.education.fr/decouvrir">    </p:cNvPr>
          <p:cNvPicPr>
            <a:picLocks noChangeAspect="1"/>
          </p:cNvPicPr>
          <p:nvPr/>
        </p:nvPicPr>
        <p:blipFill>
          <a:blip r:embed="rId11"/>
          <a:stretch>
            <a:fillRect/>
          </a:stretch>
        </p:blipFill>
        <p:spPr>
          <a:xfrm>
            <a:off x="10058400" y="2011680"/>
            <a:ext cx="1600200" cy="1600200"/>
          </a:xfrm>
          <a:prstGeom prst="rect">
            <a:avLst/>
          </a:prstGeom>
        </p:spPr>
      </p:pic>
      <p:sp>
        <p:nvSpPr>
          <p:cNvPr id="19" name="Text 14"/>
          <p:cNvSpPr txBox="1"/>
          <p:nvPr/>
        </p:nvSpPr>
        <p:spPr>
          <a:xfrm>
            <a:off x="9784080" y="3840480"/>
            <a:ext cx="2148840" cy="274320"/>
          </a:xfrm>
          <a:prstGeom prst="rect">
            <a:avLst/>
          </a:prstGeom>
          <a:noFill/>
          <a:ln/>
        </p:spPr>
        <p:txBody>
          <a:bodyPr wrap="square" lIns="0" tIns="0" rIns="0" bIns="0" rtlCol="0" anchor="t"/>
          <a:lstStyle/>
          <a:p>
            <a:pPr algn="ctr" indent="0" marL="0">
              <a:buNone/>
            </a:pPr>
            <a:r>
              <a:rPr lang="en-US" sz="1250" b="1" dirty="0">
                <a:solidFill>
                  <a:srgbClr val="1A1A2E"/>
                </a:solidFill>
                <a:latin typeface="Arial" pitchFamily="34" charset="0"/>
                <a:ea typeface="Arial" pitchFamily="34" charset="-122"/>
                <a:cs typeface="Arial" pitchFamily="34" charset="-120"/>
              </a:rPr>
              <a:t>Ce diaporama, en ligne</a:t>
            </a:r>
            <a:endParaRPr lang="en-US" sz="1250" dirty="0"/>
          </a:p>
        </p:txBody>
      </p:sp>
      <p:sp>
        <p:nvSpPr>
          <p:cNvPr id="20" name="Text 15"/>
          <p:cNvSpPr txBox="1"/>
          <p:nvPr/>
        </p:nvSpPr>
        <p:spPr>
          <a:xfrm>
            <a:off x="548640" y="6419088"/>
            <a:ext cx="5486400" cy="237744"/>
          </a:xfrm>
          <a:prstGeom prst="rect">
            <a:avLst/>
          </a:prstGeom>
          <a:noFill/>
          <a:ln/>
        </p:spPr>
        <p:txBody>
          <a:bodyPr wrap="square" lIns="0" tIns="0" rIns="0" bIns="0" rtlCol="0" anchor="t"/>
          <a:lstStyle/>
          <a:p>
            <a:pPr indent="0" marL="0">
              <a:buNone/>
            </a:pPr>
            <a:r>
              <a:rPr lang="en-US" sz="900" dirty="0">
                <a:solidFill>
                  <a:srgbClr val="6B7280"/>
                </a:solidFill>
                <a:latin typeface="Arial" pitchFamily="34" charset="0"/>
                <a:ea typeface="Arial" pitchFamily="34" charset="-122"/>
                <a:cs typeface="Arial" pitchFamily="34" charset="-120"/>
              </a:rPr>
              <a:t>Inclus'IA v3.0.0 · Présentation · novembre 2026</a:t>
            </a:r>
            <a:endParaRPr lang="en-US" sz="900" dirty="0"/>
          </a:p>
        </p:txBody>
      </p:sp>
      <p:sp>
        <p:nvSpPr>
          <p:cNvPr id="21" name="Text 16"/>
          <p:cNvSpPr txBox="1"/>
          <p:nvPr/>
        </p:nvSpPr>
        <p:spPr>
          <a:xfrm>
            <a:off x="10271455" y="6419088"/>
            <a:ext cx="1371600" cy="237744"/>
          </a:xfrm>
          <a:prstGeom prst="rect">
            <a:avLst/>
          </a:prstGeom>
          <a:noFill/>
          <a:ln/>
        </p:spPr>
        <p:txBody>
          <a:bodyPr wrap="square" lIns="0" tIns="0" rIns="0" bIns="0" rtlCol="0" anchor="t"/>
          <a:lstStyle/>
          <a:p>
            <a:pPr algn="r" indent="0" marL="0">
              <a:buNone/>
            </a:pPr>
            <a:r>
              <a:rPr lang="en-US" sz="900" dirty="0">
                <a:solidFill>
                  <a:srgbClr val="6B7280"/>
                </a:solidFill>
                <a:latin typeface="Arial" pitchFamily="34" charset="0"/>
                <a:ea typeface="Arial" pitchFamily="34" charset="-122"/>
                <a:cs typeface="Arial" pitchFamily="34" charset="-120"/>
              </a:rPr>
              <a:t>18 / 18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Inclus'IA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Inclus'IA 3.0.0 : présentation</dc:title>
  <dc:subject>Présenter Inclus'IA</dc:subject>
  <dc:creator>Emmanuel Gaunard</dc:creator>
  <cp:lastModifiedBy>Emmanuel Gaunard</cp:lastModifiedBy>
  <cp:revision>1</cp:revision>
  <dcterms:created xsi:type="dcterms:W3CDTF">2026-11-05T12:40:31Z</dcterms:created>
  <dcterms:modified xsi:type="dcterms:W3CDTF">2026-11-05T12:40:31Z</dcterms:modified>
</cp:coreProperties>
</file>